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63" r:id="rId5"/>
    <p:sldId id="432" r:id="rId6"/>
    <p:sldId id="441" r:id="rId7"/>
    <p:sldId id="433" r:id="rId8"/>
    <p:sldId id="434" r:id="rId9"/>
    <p:sldId id="288" r:id="rId10"/>
    <p:sldId id="280" r:id="rId11"/>
    <p:sldId id="425" r:id="rId12"/>
    <p:sldId id="415" r:id="rId13"/>
    <p:sldId id="435" r:id="rId14"/>
    <p:sldId id="423" r:id="rId15"/>
    <p:sldId id="446" r:id="rId16"/>
    <p:sldId id="442" r:id="rId17"/>
    <p:sldId id="426" r:id="rId18"/>
    <p:sldId id="436" r:id="rId19"/>
    <p:sldId id="437" r:id="rId20"/>
    <p:sldId id="438" r:id="rId21"/>
    <p:sldId id="386" r:id="rId22"/>
    <p:sldId id="444" r:id="rId23"/>
    <p:sldId id="431" r:id="rId24"/>
    <p:sldId id="439" r:id="rId25"/>
    <p:sldId id="440" r:id="rId26"/>
    <p:sldId id="445" r:id="rId27"/>
    <p:sldId id="287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01D"/>
    <a:srgbClr val="DDB307"/>
    <a:srgbClr val="EE3E40"/>
    <a:srgbClr val="DCB30B"/>
    <a:srgbClr val="015286"/>
    <a:srgbClr val="015186"/>
    <a:srgbClr val="009EC3"/>
    <a:srgbClr val="2F5597"/>
    <a:srgbClr val="025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shoeschools-my.sharepoint.com/personal/ldavidson_washoeschools_net/Documents/Reopen/Staff%20Fall%20Check%20in%20Survey/Burnou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ashoeschools-my.sharepoint.com/personal/ldavidson_washoeschools_net/Documents/Reopen/Parent%20Reopen/BOT%20Presentation/Parent_reopening_analys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ashoeschools-my.sharepoint.com/personal/ldavidson_washoeschools_net/Documents/Reopen/Parent%20Reopen/BOT%20Presentation/Parent_reopening_analys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ashoeschools-my.sharepoint.com/personal/ldavidson_washoeschools_net/Documents/Reopen/Staff%20Fall%20Check%20in%20Survey/Burnou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ashoeschools-my.sharepoint.com/personal/ldavidson_washoeschools_net/Documents/Reopen/Staff%20Fall%20Check%20in%20Survey/Burnou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ashoeschools-my.sharepoint.com/personal/ldavidson_washoeschools_net/Documents/Reopen/Parent%20Reopen/BOT%20Presentation/Parent_reopening_analys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washoeschools-my.sharepoint.com/personal/ldavidson_washoeschools_net/Documents/Reopen/Parent%20Reopen/BOT%20Presentation/Parent_reopening_analys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washoeschools.sharepoint.com/sites/DistanceLearningWellbeingSurvey/Shared%20Documents/General/Reopening%20Surveys%20(2020-21%20Summer%20&amp;%20Fall)/Fall%20Reopen%20Survey/Family%20ReOpen%20Survey%20Fall%202020-21/Family%20Reopen%20PowerPoints/Concern%2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/>
              <a:t>% of Teachers who agree they are burned out or tense, restless, or anxious at work over time*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Burnout!$A$21</c:f>
              <c:strCache>
                <c:ptCount val="1"/>
                <c:pt idx="0">
                  <c:v>I feel tense, restless, or anxious at work.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071-49F3-9BDA-CBB37044F7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Burnout!$B$20:$F$20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Burnout!$B$21:$F$21</c:f>
              <c:numCache>
                <c:formatCode>0%</c:formatCode>
                <c:ptCount val="5"/>
                <c:pt idx="0">
                  <c:v>0.42000000000000004</c:v>
                </c:pt>
                <c:pt idx="1">
                  <c:v>0.48</c:v>
                </c:pt>
                <c:pt idx="2">
                  <c:v>0.45999999999999996</c:v>
                </c:pt>
                <c:pt idx="3">
                  <c:v>0.5</c:v>
                </c:pt>
                <c:pt idx="4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5B-4B63-838F-F19D20EFDA0D}"/>
            </c:ext>
          </c:extLst>
        </c:ser>
        <c:ser>
          <c:idx val="1"/>
          <c:order val="1"/>
          <c:tx>
            <c:strRef>
              <c:f>Burnout!$A$22</c:f>
              <c:strCache>
                <c:ptCount val="1"/>
                <c:pt idx="0">
                  <c:v>I feel burnt out.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4"/>
              <c:layout>
                <c:manualLayout>
                  <c:x val="-4.0523371346346523E-2"/>
                  <c:y val="-1.2618185459158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5B-4B63-838F-F19D20EFD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Burnout!$B$20:$F$20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Burnout!$B$22:$F$22</c:f>
              <c:numCache>
                <c:formatCode>0%</c:formatCode>
                <c:ptCount val="5"/>
                <c:pt idx="0">
                  <c:v>0.45999999999999996</c:v>
                </c:pt>
                <c:pt idx="1">
                  <c:v>0.53</c:v>
                </c:pt>
                <c:pt idx="2">
                  <c:v>0.5</c:v>
                </c:pt>
                <c:pt idx="3">
                  <c:v>0.55000000000000004</c:v>
                </c:pt>
                <c:pt idx="4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5B-4B63-838F-F19D20EFDA0D}"/>
            </c:ext>
          </c:extLst>
        </c:ser>
        <c:ser>
          <c:idx val="2"/>
          <c:order val="2"/>
          <c:tx>
            <c:strRef>
              <c:f>Burnout!$A$23</c:f>
              <c:strCache>
                <c:ptCount val="1"/>
                <c:pt idx="0">
                  <c:v>I do not have sufficient time to complete all duties required of me.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3.3230982229411038E-2"/>
                  <c:y val="-1.5314538163627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5B-4B63-838F-F19D20EFD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Burnout!$B$20:$F$20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Burnout!$B$23:$F$23</c:f>
              <c:numCache>
                <c:formatCode>General</c:formatCode>
                <c:ptCount val="5"/>
                <c:pt idx="4" formatCode="0%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5B-4B63-838F-F19D20EFDA0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9225392"/>
        <c:axId val="569227032"/>
      </c:lineChart>
      <c:catAx>
        <c:axId val="56922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69227032"/>
        <c:crosses val="autoZero"/>
        <c:auto val="1"/>
        <c:lblAlgn val="ctr"/>
        <c:lblOffset val="100"/>
        <c:noMultiLvlLbl val="0"/>
      </c:catAx>
      <c:valAx>
        <c:axId val="569227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6922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/>
              <a:t>Percentage of families who believe their school's approach to </a:t>
            </a:r>
            <a:r>
              <a:rPr lang="en-US" sz="1600" b="1"/>
              <a:t>DISTANCE</a:t>
            </a:r>
            <a:r>
              <a:rPr lang="en-US" sz="1600"/>
              <a:t> </a:t>
            </a:r>
            <a:r>
              <a:rPr lang="en-US" sz="1600" b="1"/>
              <a:t>Learning</a:t>
            </a:r>
            <a:r>
              <a:rPr lang="en-US" sz="1600"/>
              <a:t> is effective, by learning model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'IN Person v Distance'!$J$27</c:f>
              <c:strCache>
                <c:ptCount val="1"/>
                <c:pt idx="0">
                  <c:v>Full Distance Learning
(N = 3,847)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71-7447-BEEB-CBEB09D520E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Person v Distance'!$K$22:$P$22</c:f>
              <c:strCache>
                <c:ptCount val="6"/>
                <c:pt idx="0">
                  <c:v>Not at all effective</c:v>
                </c:pt>
                <c:pt idx="1">
                  <c:v>Slightly effective</c:v>
                </c:pt>
                <c:pt idx="2">
                  <c:v>Somewhat effective</c:v>
                </c:pt>
                <c:pt idx="3">
                  <c:v>Very effective</c:v>
                </c:pt>
                <c:pt idx="4">
                  <c:v>Extremely effective</c:v>
                </c:pt>
                <c:pt idx="5">
                  <c:v>Total "Very Effective" or "Extremely Effective"</c:v>
                </c:pt>
              </c:strCache>
            </c:strRef>
          </c:cat>
          <c:val>
            <c:numRef>
              <c:f>'IN Person v Distance'!$K$27:$P$27</c:f>
              <c:numCache>
                <c:formatCode>0.0%</c:formatCode>
                <c:ptCount val="6"/>
                <c:pt idx="0">
                  <c:v>0.16870288536521966</c:v>
                </c:pt>
                <c:pt idx="1">
                  <c:v>0.1658435144268261</c:v>
                </c:pt>
                <c:pt idx="2">
                  <c:v>0.30855211853392256</c:v>
                </c:pt>
                <c:pt idx="3">
                  <c:v>0.23420847413569015</c:v>
                </c:pt>
                <c:pt idx="4">
                  <c:v>0.12269300753834156</c:v>
                </c:pt>
                <c:pt idx="5">
                  <c:v>0.35690148167403174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E-4F30-8BA3-12623B6287A1}"/>
            </c:ext>
          </c:extLst>
        </c:ser>
        <c:ser>
          <c:idx val="0"/>
          <c:order val="1"/>
          <c:tx>
            <c:strRef>
              <c:f>'IN Person v Distance'!$J$26</c:f>
              <c:strCache>
                <c:ptCount val="1"/>
                <c:pt idx="0">
                  <c:v>Hybrid Learning Distance Days
(N = 7,237)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71-7447-BEEB-CBEB09D520E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Person v Distance'!$K$22:$P$22</c:f>
              <c:strCache>
                <c:ptCount val="6"/>
                <c:pt idx="0">
                  <c:v>Not at all effective</c:v>
                </c:pt>
                <c:pt idx="1">
                  <c:v>Slightly effective</c:v>
                </c:pt>
                <c:pt idx="2">
                  <c:v>Somewhat effective</c:v>
                </c:pt>
                <c:pt idx="3">
                  <c:v>Very effective</c:v>
                </c:pt>
                <c:pt idx="4">
                  <c:v>Extremely effective</c:v>
                </c:pt>
                <c:pt idx="5">
                  <c:v>Total "Very Effective" or "Extremely Effective"</c:v>
                </c:pt>
              </c:strCache>
            </c:strRef>
          </c:cat>
          <c:val>
            <c:numRef>
              <c:f>'IN Person v Distance'!$K$26:$P$26</c:f>
              <c:numCache>
                <c:formatCode>0.0%</c:formatCode>
                <c:ptCount val="6"/>
                <c:pt idx="0">
                  <c:v>0.304684261434296</c:v>
                </c:pt>
                <c:pt idx="1">
                  <c:v>0.26530330247340056</c:v>
                </c:pt>
                <c:pt idx="2">
                  <c:v>0.29846621528257566</c:v>
                </c:pt>
                <c:pt idx="3">
                  <c:v>0.10252867210169959</c:v>
                </c:pt>
                <c:pt idx="4">
                  <c:v>2.9017548708028189E-2</c:v>
                </c:pt>
                <c:pt idx="5">
                  <c:v>0.13154622080972778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0E-4F30-8BA3-12623B6287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6996632"/>
        <c:axId val="466997288"/>
      </c:barChart>
      <c:catAx>
        <c:axId val="46699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6997288"/>
        <c:crosses val="autoZero"/>
        <c:auto val="1"/>
        <c:lblAlgn val="ctr"/>
        <c:lblOffset val="100"/>
        <c:noMultiLvlLbl val="0"/>
      </c:catAx>
      <c:valAx>
        <c:axId val="46699728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699663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/>
              <a:t>Percentage of families who believe their school's approach to </a:t>
            </a:r>
            <a:r>
              <a:rPr lang="en-US" sz="1600" b="1"/>
              <a:t>IN-PERSON Learning </a:t>
            </a:r>
            <a:r>
              <a:rPr lang="en-US" sz="1600"/>
              <a:t>is effective, by learning model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 Person v Distance'!$J$23</c:f>
              <c:strCache>
                <c:ptCount val="1"/>
                <c:pt idx="0">
                  <c:v>In-Person Learning Full-Time
(N = 6,383)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9D-D046-A93C-C4C6A2606AD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Person v Distance'!$K$22:$P$22</c:f>
              <c:strCache>
                <c:ptCount val="6"/>
                <c:pt idx="0">
                  <c:v>Not at all effective</c:v>
                </c:pt>
                <c:pt idx="1">
                  <c:v>Slightly effective</c:v>
                </c:pt>
                <c:pt idx="2">
                  <c:v>Somewhat effective</c:v>
                </c:pt>
                <c:pt idx="3">
                  <c:v>Very effective</c:v>
                </c:pt>
                <c:pt idx="4">
                  <c:v>Extremely effective</c:v>
                </c:pt>
                <c:pt idx="5">
                  <c:v>Total "Very Effective" or "Extremely Effective"</c:v>
                </c:pt>
              </c:strCache>
            </c:strRef>
          </c:cat>
          <c:val>
            <c:numRef>
              <c:f>'IN Person v Distance'!$K$23:$P$23</c:f>
              <c:numCache>
                <c:formatCode>0.0%</c:formatCode>
                <c:ptCount val="6"/>
                <c:pt idx="0">
                  <c:v>1.3318708868693199E-2</c:v>
                </c:pt>
                <c:pt idx="1">
                  <c:v>2.9771231588843622E-2</c:v>
                </c:pt>
                <c:pt idx="2">
                  <c:v>0.12691946098401755</c:v>
                </c:pt>
                <c:pt idx="3">
                  <c:v>0.31071764337198371</c:v>
                </c:pt>
                <c:pt idx="4">
                  <c:v>0.51927295518646188</c:v>
                </c:pt>
                <c:pt idx="5">
                  <c:v>0.82999059855844559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8-465A-8503-40E4C868E0A6}"/>
            </c:ext>
          </c:extLst>
        </c:ser>
        <c:ser>
          <c:idx val="1"/>
          <c:order val="1"/>
          <c:tx>
            <c:strRef>
              <c:f>'IN Person v Distance'!$J$24</c:f>
              <c:strCache>
                <c:ptCount val="1"/>
                <c:pt idx="0">
                  <c:v>Hybrid Learning In-Person Days
(N = 7,497)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29D-D046-A93C-C4C6A2606AD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Person v Distance'!$K$22:$P$22</c:f>
              <c:strCache>
                <c:ptCount val="6"/>
                <c:pt idx="0">
                  <c:v>Not at all effective</c:v>
                </c:pt>
                <c:pt idx="1">
                  <c:v>Slightly effective</c:v>
                </c:pt>
                <c:pt idx="2">
                  <c:v>Somewhat effective</c:v>
                </c:pt>
                <c:pt idx="3">
                  <c:v>Very effective</c:v>
                </c:pt>
                <c:pt idx="4">
                  <c:v>Extremely effective</c:v>
                </c:pt>
                <c:pt idx="5">
                  <c:v>Total "Very Effective" or "Extremely Effective"</c:v>
                </c:pt>
              </c:strCache>
            </c:strRef>
          </c:cat>
          <c:val>
            <c:numRef>
              <c:f>'IN Person v Distance'!$K$24:$P$24</c:f>
              <c:numCache>
                <c:formatCode>0.0%</c:formatCode>
                <c:ptCount val="6"/>
                <c:pt idx="0">
                  <c:v>6.5092703748165934E-2</c:v>
                </c:pt>
                <c:pt idx="1">
                  <c:v>9.1503267973856203E-2</c:v>
                </c:pt>
                <c:pt idx="2">
                  <c:v>0.30105375483526742</c:v>
                </c:pt>
                <c:pt idx="3">
                  <c:v>0.34840602907829799</c:v>
                </c:pt>
                <c:pt idx="4">
                  <c:v>0.19394424436441243</c:v>
                </c:pt>
                <c:pt idx="5">
                  <c:v>0.54235027344271036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B8-465A-8503-40E4C868E0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6996632"/>
        <c:axId val="466997288"/>
      </c:barChart>
      <c:catAx>
        <c:axId val="46699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6997288"/>
        <c:crosses val="autoZero"/>
        <c:auto val="1"/>
        <c:lblAlgn val="ctr"/>
        <c:lblOffset val="100"/>
        <c:noMultiLvlLbl val="0"/>
      </c:catAx>
      <c:valAx>
        <c:axId val="46699728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699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/>
              <a:t>Teachers Only: In the past two weeks, how many of your students regularly </a:t>
            </a:r>
            <a:r>
              <a:rPr lang="en-US" b="1"/>
              <a:t>participated</a:t>
            </a:r>
            <a:r>
              <a:rPr lang="en-US"/>
              <a:t> in your virtual classes? </a:t>
            </a:r>
          </a:p>
          <a:p>
            <a:pPr>
              <a:defRPr/>
            </a:pPr>
            <a:r>
              <a:rPr lang="en-US"/>
              <a:t>(N = 2,267)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Engagement!$J$3:$J$7</c:f>
              <c:strCache>
                <c:ptCount val="5"/>
                <c:pt idx="0">
                  <c:v>Almost no students</c:v>
                </c:pt>
                <c:pt idx="1">
                  <c:v>A few students</c:v>
                </c:pt>
                <c:pt idx="2">
                  <c:v>About half of my students</c:v>
                </c:pt>
                <c:pt idx="3">
                  <c:v>Most students</c:v>
                </c:pt>
                <c:pt idx="4">
                  <c:v>Almost all students</c:v>
                </c:pt>
              </c:strCache>
              <c:extLst/>
            </c:strRef>
          </c:cat>
          <c:val>
            <c:numRef>
              <c:f>Engagement!$K$3:$K$7</c:f>
              <c:numCache>
                <c:formatCode>0%</c:formatCode>
                <c:ptCount val="5"/>
                <c:pt idx="0">
                  <c:v>6.307895897662108E-2</c:v>
                </c:pt>
                <c:pt idx="1">
                  <c:v>0.24702249669166298</c:v>
                </c:pt>
                <c:pt idx="2">
                  <c:v>0.25363917071018965</c:v>
                </c:pt>
                <c:pt idx="3">
                  <c:v>0.19717688575209527</c:v>
                </c:pt>
                <c:pt idx="4">
                  <c:v>0.23908248786943095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359-4AA0-8560-3449A2504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7937760"/>
        <c:axId val="767939728"/>
      </c:barChart>
      <c:catAx>
        <c:axId val="76793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67939728"/>
        <c:crosses val="autoZero"/>
        <c:auto val="1"/>
        <c:lblAlgn val="ctr"/>
        <c:lblOffset val="100"/>
        <c:noMultiLvlLbl val="0"/>
      </c:catAx>
      <c:valAx>
        <c:axId val="76793972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67937760"/>
        <c:crosses val="autoZero"/>
        <c:crossBetween val="between"/>
        <c:majorUnit val="0.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40" b="0" i="0" u="none" strike="noStrike" baseline="0">
                <a:effectLst/>
              </a:rPr>
              <a:t>Teachers Only: </a:t>
            </a:r>
            <a:r>
              <a:rPr lang="en-US"/>
              <a:t>In the past two weeks, how </a:t>
            </a:r>
            <a:r>
              <a:rPr lang="en-US" b="1"/>
              <a:t>engaged</a:t>
            </a:r>
            <a:r>
              <a:rPr lang="en-US"/>
              <a:t> have students been in your virtual classes? (N = 2,271)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[Burnout.xlsx]Engagement!$J$15:$J$19</c:f>
              <c:strCache>
                <c:ptCount val="5"/>
                <c:pt idx="0">
                  <c:v>Not at all engaged</c:v>
                </c:pt>
                <c:pt idx="1">
                  <c:v>Slightly engaged</c:v>
                </c:pt>
                <c:pt idx="2">
                  <c:v>Somewhat engaged</c:v>
                </c:pt>
                <c:pt idx="3">
                  <c:v>Quite engaged</c:v>
                </c:pt>
                <c:pt idx="4">
                  <c:v>Extremely engaged</c:v>
                </c:pt>
              </c:strCache>
            </c:strRef>
          </c:cat>
          <c:val>
            <c:numRef>
              <c:f>[Burnout.xlsx]Engagement!$K$15:$K$19</c:f>
              <c:numCache>
                <c:formatCode>0%</c:formatCode>
                <c:ptCount val="5"/>
                <c:pt idx="0">
                  <c:v>5.0638485248789077E-2</c:v>
                </c:pt>
                <c:pt idx="1">
                  <c:v>0.26464112725671513</c:v>
                </c:pt>
                <c:pt idx="2">
                  <c:v>0.39101717305151917</c:v>
                </c:pt>
                <c:pt idx="3">
                  <c:v>0.23205636283575518</c:v>
                </c:pt>
                <c:pt idx="4">
                  <c:v>6.1646851607221491E-2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8-4957-8723-FECD96095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7937760"/>
        <c:axId val="767939728"/>
      </c:barChart>
      <c:catAx>
        <c:axId val="76793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67939728"/>
        <c:crosses val="autoZero"/>
        <c:auto val="1"/>
        <c:lblAlgn val="ctr"/>
        <c:lblOffset val="100"/>
        <c:noMultiLvlLbl val="0"/>
      </c:catAx>
      <c:valAx>
        <c:axId val="76793972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6793776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/>
              <a:t>Percentage of families who believe their child is engaged in their </a:t>
            </a:r>
            <a:r>
              <a:rPr lang="en-US" sz="1600" b="1"/>
              <a:t>IN-PERSON learning</a:t>
            </a:r>
            <a:r>
              <a:rPr lang="en-US" sz="1600"/>
              <a:t>, </a:t>
            </a:r>
          </a:p>
          <a:p>
            <a:pPr>
              <a:defRPr sz="1600"/>
            </a:pPr>
            <a:r>
              <a:rPr lang="en-US" sz="1600"/>
              <a:t>by learning model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 Person v Distance'!$J$14</c:f>
              <c:strCache>
                <c:ptCount val="1"/>
                <c:pt idx="0">
                  <c:v>In-Person Learning Full-Time
(N = 6,383)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F7B-4048-BE91-5495C3DAF0C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Person v Distance'!$K$13:$P$13</c:f>
              <c:strCache>
                <c:ptCount val="6"/>
                <c:pt idx="0">
                  <c:v>Not at all engaged</c:v>
                </c:pt>
                <c:pt idx="1">
                  <c:v>Slightly engaged</c:v>
                </c:pt>
                <c:pt idx="2">
                  <c:v>Somewhat engaged</c:v>
                </c:pt>
                <c:pt idx="3">
                  <c:v>Very engaged</c:v>
                </c:pt>
                <c:pt idx="4">
                  <c:v>Extremely engaged</c:v>
                </c:pt>
                <c:pt idx="5">
                  <c:v>Total "Very Engaged" or "Extremely Engaged"</c:v>
                </c:pt>
              </c:strCache>
            </c:strRef>
          </c:cat>
          <c:val>
            <c:numRef>
              <c:f>'IN Person v Distance'!$K$14:$P$14</c:f>
              <c:numCache>
                <c:formatCode>0.0%</c:formatCode>
                <c:ptCount val="6"/>
                <c:pt idx="0">
                  <c:v>6.8965517241379309E-3</c:v>
                </c:pt>
                <c:pt idx="1">
                  <c:v>1.8338557993730409E-2</c:v>
                </c:pt>
                <c:pt idx="2">
                  <c:v>8.6363636363636365E-2</c:v>
                </c:pt>
                <c:pt idx="3">
                  <c:v>0.29968652037617555</c:v>
                </c:pt>
                <c:pt idx="4">
                  <c:v>0.58871473354231973</c:v>
                </c:pt>
                <c:pt idx="5">
                  <c:v>0.88840125391849534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8-4035-BABC-B17B52A79F63}"/>
            </c:ext>
          </c:extLst>
        </c:ser>
        <c:ser>
          <c:idx val="1"/>
          <c:order val="1"/>
          <c:tx>
            <c:strRef>
              <c:f>'IN Person v Distance'!$J$15</c:f>
              <c:strCache>
                <c:ptCount val="1"/>
                <c:pt idx="0">
                  <c:v>Hybrid Learning In-Person Days
(N = 7,499)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B-4048-BE91-5495C3DAF0C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Person v Distance'!$K$13:$P$13</c:f>
              <c:strCache>
                <c:ptCount val="6"/>
                <c:pt idx="0">
                  <c:v>Not at all engaged</c:v>
                </c:pt>
                <c:pt idx="1">
                  <c:v>Slightly engaged</c:v>
                </c:pt>
                <c:pt idx="2">
                  <c:v>Somewhat engaged</c:v>
                </c:pt>
                <c:pt idx="3">
                  <c:v>Very engaged</c:v>
                </c:pt>
                <c:pt idx="4">
                  <c:v>Extremely engaged</c:v>
                </c:pt>
                <c:pt idx="5">
                  <c:v>Total "Very Engaged" or "Extremely Engaged"</c:v>
                </c:pt>
              </c:strCache>
            </c:strRef>
          </c:cat>
          <c:val>
            <c:numRef>
              <c:f>'IN Person v Distance'!$K$15:$P$15</c:f>
              <c:numCache>
                <c:formatCode>0.0%</c:formatCode>
                <c:ptCount val="6"/>
                <c:pt idx="0">
                  <c:v>2.2803040405387383E-2</c:v>
                </c:pt>
                <c:pt idx="1">
                  <c:v>4.6806240832110949E-2</c:v>
                </c:pt>
                <c:pt idx="2">
                  <c:v>0.20416055474063208</c:v>
                </c:pt>
                <c:pt idx="3">
                  <c:v>0.40338711828243767</c:v>
                </c:pt>
                <c:pt idx="4">
                  <c:v>0.3228430457394319</c:v>
                </c:pt>
                <c:pt idx="5">
                  <c:v>0.72623016402186957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F8-4035-BABC-B17B52A79F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6996632"/>
        <c:axId val="466997288"/>
      </c:barChart>
      <c:catAx>
        <c:axId val="46699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6997288"/>
        <c:crosses val="autoZero"/>
        <c:auto val="1"/>
        <c:lblAlgn val="ctr"/>
        <c:lblOffset val="100"/>
        <c:noMultiLvlLbl val="0"/>
      </c:catAx>
      <c:valAx>
        <c:axId val="46699728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699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/>
              <a:t>Percentage of families who believe their child is engaged in their </a:t>
            </a:r>
            <a:r>
              <a:rPr lang="en-US" sz="1600" b="1"/>
              <a:t>DISTANCE learning</a:t>
            </a:r>
            <a:r>
              <a:rPr lang="en-US" sz="1600"/>
              <a:t>, </a:t>
            </a:r>
          </a:p>
          <a:p>
            <a:pPr>
              <a:defRPr sz="1600"/>
            </a:pPr>
            <a:r>
              <a:rPr lang="en-US" sz="1600"/>
              <a:t>by learning model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'IN Person v Distance'!$J$18</c:f>
              <c:strCache>
                <c:ptCount val="1"/>
                <c:pt idx="0">
                  <c:v>Full Distance Learning
(N = 3,851)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0F6-6546-8200-13B7EE9393C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Person v Distance'!$K$13:$P$13</c:f>
              <c:strCache>
                <c:ptCount val="6"/>
                <c:pt idx="0">
                  <c:v>Not at all engaged</c:v>
                </c:pt>
                <c:pt idx="1">
                  <c:v>Slightly engaged</c:v>
                </c:pt>
                <c:pt idx="2">
                  <c:v>Somewhat engaged</c:v>
                </c:pt>
                <c:pt idx="3">
                  <c:v>Very engaged</c:v>
                </c:pt>
                <c:pt idx="4">
                  <c:v>Extremely engaged</c:v>
                </c:pt>
                <c:pt idx="5">
                  <c:v>Total "Very Engaged" or "Extremely Engaged"</c:v>
                </c:pt>
              </c:strCache>
            </c:strRef>
          </c:cat>
          <c:val>
            <c:numRef>
              <c:f>'IN Person v Distance'!$K$18:$P$18</c:f>
              <c:numCache>
                <c:formatCode>0.0%</c:formatCode>
                <c:ptCount val="6"/>
                <c:pt idx="0">
                  <c:v>6.5697221500908856E-2</c:v>
                </c:pt>
                <c:pt idx="1">
                  <c:v>0.12074785769929888</c:v>
                </c:pt>
                <c:pt idx="2">
                  <c:v>0.2846014022331862</c:v>
                </c:pt>
                <c:pt idx="3">
                  <c:v>0.30537522721371074</c:v>
                </c:pt>
                <c:pt idx="4">
                  <c:v>0.22357829135289536</c:v>
                </c:pt>
                <c:pt idx="5">
                  <c:v>0.52895351856660611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0-4389-AD8B-240FD4A9AD96}"/>
            </c:ext>
          </c:extLst>
        </c:ser>
        <c:ser>
          <c:idx val="0"/>
          <c:order val="1"/>
          <c:tx>
            <c:strRef>
              <c:f>'IN Person v Distance'!$J$17</c:f>
              <c:strCache>
                <c:ptCount val="1"/>
                <c:pt idx="0">
                  <c:v>Hybrid Learning Distance Days 
(N = 7,244)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F6-6546-8200-13B7EE9393C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Person v Distance'!$K$13:$P$13</c:f>
              <c:strCache>
                <c:ptCount val="6"/>
                <c:pt idx="0">
                  <c:v>Not at all engaged</c:v>
                </c:pt>
                <c:pt idx="1">
                  <c:v>Slightly engaged</c:v>
                </c:pt>
                <c:pt idx="2">
                  <c:v>Somewhat engaged</c:v>
                </c:pt>
                <c:pt idx="3">
                  <c:v>Very engaged</c:v>
                </c:pt>
                <c:pt idx="4">
                  <c:v>Extremely engaged</c:v>
                </c:pt>
                <c:pt idx="5">
                  <c:v>Total "Very Engaged" or "Extremely Engaged"</c:v>
                </c:pt>
              </c:strCache>
            </c:strRef>
          </c:cat>
          <c:val>
            <c:numRef>
              <c:f>'IN Person v Distance'!$K$17:$P$17</c:f>
              <c:numCache>
                <c:formatCode>0.0%</c:formatCode>
                <c:ptCount val="6"/>
                <c:pt idx="0">
                  <c:v>0.19823302043070126</c:v>
                </c:pt>
                <c:pt idx="1">
                  <c:v>0.27636664826062951</c:v>
                </c:pt>
                <c:pt idx="2">
                  <c:v>0.29431253451131972</c:v>
                </c:pt>
                <c:pt idx="3">
                  <c:v>0.16399779127553837</c:v>
                </c:pt>
                <c:pt idx="4">
                  <c:v>6.7090005521811158E-2</c:v>
                </c:pt>
                <c:pt idx="5">
                  <c:v>0.23108779679734953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0-4389-AD8B-240FD4A9AD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6996632"/>
        <c:axId val="466997288"/>
      </c:barChart>
      <c:catAx>
        <c:axId val="46699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6997288"/>
        <c:crosses val="autoZero"/>
        <c:auto val="1"/>
        <c:lblAlgn val="ctr"/>
        <c:lblOffset val="100"/>
        <c:noMultiLvlLbl val="0"/>
      </c:catAx>
      <c:valAx>
        <c:axId val="46699728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6699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890765856445327"/>
          <c:y val="5.8470018871481733E-2"/>
          <c:w val="0.56975232011590149"/>
          <c:h val="0.916500251440329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'[Concern Graphs 1-11-21.xlsx]Concern-Academic Growth'!$B$7</c:f>
              <c:strCache>
                <c:ptCount val="1"/>
                <c:pt idx="0">
                  <c:v>Fall 2020-21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F9-4A75-BF50-610466E05DA4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F9-4A75-BF50-610466E05D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'[Concern Graphs 1-11-21.xlsx]Concern-Academic Growth'!$A$8:$A$17</c:f>
              <c:strCache>
                <c:ptCount val="10"/>
                <c:pt idx="0">
                  <c:v>Hispanic or Latino</c:v>
                </c:pt>
                <c:pt idx="1">
                  <c:v>Asian or Asian American</c:v>
                </c:pt>
                <c:pt idx="2">
                  <c:v>English Learner</c:v>
                </c:pt>
                <c:pt idx="3">
                  <c:v>Two or more races or ethnicities</c:v>
                </c:pt>
                <c:pt idx="4">
                  <c:v>Native Hawaiian or other Pacific Islander</c:v>
                </c:pt>
                <c:pt idx="5">
                  <c:v>SpEd Services</c:v>
                </c:pt>
                <c:pt idx="6">
                  <c:v>Native American or Alaskan Native</c:v>
                </c:pt>
                <c:pt idx="7">
                  <c:v>White</c:v>
                </c:pt>
                <c:pt idx="8">
                  <c:v>Black or African American</c:v>
                </c:pt>
                <c:pt idx="9">
                  <c:v>All Parents</c:v>
                </c:pt>
              </c:strCache>
            </c:strRef>
          </c:cat>
          <c:val>
            <c:numRef>
              <c:f>'[Concern Graphs 1-11-21.xlsx]Concern-Academic Growth'!$B$8:$B$17</c:f>
              <c:numCache>
                <c:formatCode>0%</c:formatCode>
                <c:ptCount val="10"/>
                <c:pt idx="0">
                  <c:v>0.36599999999999999</c:v>
                </c:pt>
                <c:pt idx="1">
                  <c:v>0.371</c:v>
                </c:pt>
                <c:pt idx="2">
                  <c:v>0.373</c:v>
                </c:pt>
                <c:pt idx="3">
                  <c:v>0.439</c:v>
                </c:pt>
                <c:pt idx="4">
                  <c:v>0.45</c:v>
                </c:pt>
                <c:pt idx="5">
                  <c:v>0.45100000000000001</c:v>
                </c:pt>
                <c:pt idx="6">
                  <c:v>0.45200000000000001</c:v>
                </c:pt>
                <c:pt idx="7">
                  <c:v>0.46700000000000003</c:v>
                </c:pt>
                <c:pt idx="8">
                  <c:v>0.50600000000000001</c:v>
                </c:pt>
                <c:pt idx="9">
                  <c:v>0.46100000000000002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57F9-4A75-BF50-610466E05DA4}"/>
            </c:ext>
          </c:extLst>
        </c:ser>
        <c:ser>
          <c:idx val="1"/>
          <c:order val="1"/>
          <c:tx>
            <c:strRef>
              <c:f>'[Concern Graphs 1-11-21.xlsx]Concern-Academic Growth'!$C$7</c:f>
              <c:strCache>
                <c:ptCount val="1"/>
                <c:pt idx="0">
                  <c:v>Spring 2019-20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'[Concern Graphs 1-11-21.xlsx]Concern-Academic Growth'!$A$8:$A$17</c:f>
              <c:strCache>
                <c:ptCount val="10"/>
                <c:pt idx="0">
                  <c:v>Hispanic or Latino</c:v>
                </c:pt>
                <c:pt idx="1">
                  <c:v>Asian or Asian American</c:v>
                </c:pt>
                <c:pt idx="2">
                  <c:v>English Learner</c:v>
                </c:pt>
                <c:pt idx="3">
                  <c:v>Two or more races or ethnicities</c:v>
                </c:pt>
                <c:pt idx="4">
                  <c:v>Native Hawaiian or other Pacific Islander</c:v>
                </c:pt>
                <c:pt idx="5">
                  <c:v>SpEd Services</c:v>
                </c:pt>
                <c:pt idx="6">
                  <c:v>Native American or Alaskan Native</c:v>
                </c:pt>
                <c:pt idx="7">
                  <c:v>White</c:v>
                </c:pt>
                <c:pt idx="8">
                  <c:v>Black or African American</c:v>
                </c:pt>
                <c:pt idx="9">
                  <c:v>All Parents</c:v>
                </c:pt>
              </c:strCache>
            </c:strRef>
          </c:cat>
          <c:val>
            <c:numRef>
              <c:f>'[Concern Graphs 1-11-21.xlsx]Concern-Academic Growth'!$C$8:$C$17</c:f>
              <c:numCache>
                <c:formatCode>0%</c:formatCode>
                <c:ptCount val="10"/>
                <c:pt idx="0">
                  <c:v>0.38800000000000001</c:v>
                </c:pt>
                <c:pt idx="1">
                  <c:v>0.315</c:v>
                </c:pt>
                <c:pt idx="2">
                  <c:v>0.41899999999999998</c:v>
                </c:pt>
                <c:pt idx="3">
                  <c:v>0.30499999999999999</c:v>
                </c:pt>
                <c:pt idx="4">
                  <c:v>0.39300000000000002</c:v>
                </c:pt>
                <c:pt idx="5">
                  <c:v>0.46100000000000002</c:v>
                </c:pt>
                <c:pt idx="6">
                  <c:v>0.307</c:v>
                </c:pt>
                <c:pt idx="7">
                  <c:v>0.32600000000000001</c:v>
                </c:pt>
                <c:pt idx="8">
                  <c:v>0.35799999999999998</c:v>
                </c:pt>
                <c:pt idx="9">
                  <c:v>0.34299999999999997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F9-4A75-BF50-610466E05D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-26"/>
        <c:axId val="544567152"/>
        <c:axId val="544572728"/>
        <c:extLst/>
      </c:barChart>
      <c:catAx>
        <c:axId val="54456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44572728"/>
        <c:crosses val="autoZero"/>
        <c:auto val="1"/>
        <c:lblAlgn val="ctr"/>
        <c:lblOffset val="100"/>
        <c:noMultiLvlLbl val="0"/>
      </c:catAx>
      <c:valAx>
        <c:axId val="5445727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4456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82759002337257"/>
          <c:y val="0.80596602401126072"/>
          <c:w val="0.17720748931704139"/>
          <c:h val="0.12386581893872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61C5B7-A5DA-4A98-A233-F497F3638119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A5EA6C-A5FC-43DF-A051-BB6EAB77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2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10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17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8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27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04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12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92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6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5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8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94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0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5EA6C-A5FC-43DF-A051-BB6EAB77CA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9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5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20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1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9E79-639F-EE47-9F91-201AD8B71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AA1B3-2EAD-DF40-B3A6-9B4018733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6D8E4-98BF-4149-A001-6393743C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91512-093B-B34E-A6E5-11F05749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C44B1-08B0-8D42-9A23-D61E790A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DE92-4DDD-7846-BCDE-32F594A8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A3DE4-70D7-6E4D-8E43-4959F9E7B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2CDC1-3E40-6641-BEC2-5E796748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5268B-7511-3649-A38F-D9899A5B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555C7-74A1-A142-8F6A-A3530EAF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4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13384-E11A-E44D-A3FD-E1296111E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95ED8-514D-9A43-8DD9-DB0A96D46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6BF81-E001-2245-9401-5EC2C089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28A0-C1EA-7047-9A17-599000D9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223C-B067-3E42-8878-C7DEE8A1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4518" y="965200"/>
            <a:ext cx="5183716" cy="349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35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81870" y="4852525"/>
            <a:ext cx="6101851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3051" y="311300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73051" y="4043008"/>
            <a:ext cx="5145616" cy="374649"/>
          </a:xfrm>
        </p:spPr>
        <p:txBody>
          <a:bodyPr/>
          <a:lstStyle>
            <a:lvl2pPr marL="6351" indent="0">
              <a:buNone/>
              <a:defRPr sz="2133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81870" y="5397121"/>
            <a:ext cx="6101851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1789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76D1-0FBD-B74F-87EB-6BCE88A0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62A2-61F5-9B44-A2C7-B30D886F0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F9A50-75DF-6C46-9A8E-609CCAE8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13F10-C789-7642-82B0-46D04864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ACEA6-6BEC-0B4D-B2A2-7398CEF0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B868-AA52-3647-9352-01771127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7EDF1-B458-D549-B818-1D766F882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F14D6-A785-D44B-84D1-F4C66D6B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E62CE-3C95-6643-BB6E-C63830E9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ECCA5-D3C4-0A46-991A-15D8BE59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5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1862-0C11-AE49-92DF-4D4034F9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7B62A-E692-6B4A-A2FF-AB3F38B95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6571D-98E9-A34B-8FF5-9F87894F6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680A6-4DFF-2D4C-B073-AB36083C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BC027-82FA-B141-99AD-9B360CB9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8B46B-1FC9-AB44-97D0-CF59EA74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6C6F-4BF3-4B47-B7FE-6E11B21B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0AE8-8609-224A-BC6C-D15568F1F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E830D-388A-2741-952F-CBC5612A7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C3AC1-41B7-2443-98F7-BA7538667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B6AB3-C2C5-D04D-874D-2AEC853CC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5D1A3-498A-A742-8A09-B1BD3E85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FD06A6-AD31-7240-8793-2706F08E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5F778-E649-014C-962B-B28FD760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4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C62F-F991-8247-BD68-7ACC6B85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E031B-CB24-2D45-A70A-1AA2E278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0F541-3714-C541-BBA8-F6173A4E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8E047-8963-8940-9CBE-28ADFFAD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3602A-2503-874E-9D93-303213113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CD882-2F76-9945-9053-92005361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153ED-E321-5846-9487-D7E96B9A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7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1A62-1340-BE44-9EA6-F6ADD0E8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C8C4-F19B-E245-B6BD-DE7C180D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6B3DF-BFCA-5845-8189-2C8D6035F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7D9AE-D75C-A544-A4D9-AFC3CF5D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C5AC7-059C-2F4E-A83D-CC34873E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A3CA-AE85-F44A-9CF3-DDBB1118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683E-FC87-AB4A-9691-F778A7DD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94C05-D76C-064E-BE70-BE62FD856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896FE-3CAA-4142-9553-7D1FF2DD4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8F040-9804-5E42-9A9C-FC910A49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FA753-5316-BB4D-90B2-0BC28816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E70DF-D619-CC4E-B76B-2F4FDC5E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476D7-6E9B-F14A-A5D7-4D306163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947AE-5991-D741-B3FB-75FEE4055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CE503-8EAC-E245-9B76-CC0C97E16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BB1E-0C0A-B44E-88C7-A088BA900551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92B53-2801-6040-9C38-45D5F58F9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31FE9-0E54-4B4F-8110-7492A37D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5BD2-B376-874B-BB69-3B744669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7D8DB-F6D7-4CBF-9A1E-F8012628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2F6CDBC1-0735-460E-B512-B31DDA502FEE}"/>
              </a:ext>
            </a:extLst>
          </p:cNvPr>
          <p:cNvSpPr txBox="1">
            <a:spLocks/>
          </p:cNvSpPr>
          <p:nvPr/>
        </p:nvSpPr>
        <p:spPr>
          <a:xfrm>
            <a:off x="615208" y="1507308"/>
            <a:ext cx="9943524" cy="121714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Reduced Academic Momentum:</a:t>
            </a:r>
          </a:p>
          <a:p>
            <a:pPr algn="ctr">
              <a:lnSpc>
                <a:spcPct val="100000"/>
              </a:lnSpc>
            </a:pPr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Select Conditions for Learning Data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91B424AB-92A8-41A6-8F9A-D93CF456F185}"/>
              </a:ext>
            </a:extLst>
          </p:cNvPr>
          <p:cNvSpPr txBox="1">
            <a:spLocks/>
          </p:cNvSpPr>
          <p:nvPr/>
        </p:nvSpPr>
        <p:spPr>
          <a:xfrm>
            <a:off x="-509030" y="2954547"/>
            <a:ext cx="12192000" cy="66023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February 17, 2021</a:t>
            </a:r>
          </a:p>
        </p:txBody>
      </p:sp>
    </p:spTree>
    <p:extLst>
      <p:ext uri="{BB962C8B-B14F-4D97-AF65-F5344CB8AC3E}">
        <p14:creationId xmlns:p14="http://schemas.microsoft.com/office/powerpoint/2010/main" val="390074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84629-DB15-4977-B65B-1A337BD32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65" b="53071"/>
          <a:stretch/>
        </p:blipFill>
        <p:spPr>
          <a:xfrm rot="16200000">
            <a:off x="-158792" y="158793"/>
            <a:ext cx="2050690" cy="1733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C1CA6-74C0-4DB2-B384-18EF4B26868E}"/>
              </a:ext>
            </a:extLst>
          </p:cNvPr>
          <p:cNvSpPr txBox="1"/>
          <p:nvPr/>
        </p:nvSpPr>
        <p:spPr>
          <a:xfrm>
            <a:off x="1961705" y="156754"/>
            <a:ext cx="9328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151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Staff, Family, and Student Feedback</a:t>
            </a:r>
          </a:p>
          <a:p>
            <a:pPr algn="ctr"/>
            <a:r>
              <a:rPr lang="en-US" sz="3200">
                <a:solidFill>
                  <a:srgbClr val="015186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(COVID </a:t>
            </a:r>
            <a:r>
              <a:rPr lang="en-US" sz="3200" spc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Barriers to Learning)</a:t>
            </a:r>
            <a:endParaRPr lang="en-US" sz="3200">
              <a:solidFill>
                <a:srgbClr val="0151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5985A-93B2-4D8C-8D76-E4E3A01CD1B1}"/>
              </a:ext>
            </a:extLst>
          </p:cNvPr>
          <p:cNvSpPr txBox="1"/>
          <p:nvPr/>
        </p:nvSpPr>
        <p:spPr>
          <a:xfrm>
            <a:off x="603849" y="1185173"/>
            <a:ext cx="11059064" cy="507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800" b="1" spc="10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Staff:</a:t>
            </a:r>
            <a:r>
              <a:rPr lang="en-US" sz="2400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“Parents’ lack of concern over student absences…Contact with </a:t>
            </a:r>
            <a:r>
              <a:rPr lang="en-US" sz="1800" b="1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parents/guardians fewer answer phones, return call and/or emails</a:t>
            </a:r>
            <a:r>
              <a:rPr lang="en-US" sz="1800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 </a:t>
            </a:r>
          </a:p>
          <a:p>
            <a:pPr marL="4572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spc="10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Families:</a:t>
            </a:r>
            <a:r>
              <a:rPr lang="en-US" sz="2400" spc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“A lot of school work is </a:t>
            </a:r>
            <a:r>
              <a:rPr lang="en-US" sz="1800" b="1" spc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very stressful</a:t>
            </a: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my son has more than </a:t>
            </a:r>
            <a:r>
              <a:rPr lang="en-US" sz="1800" b="1" spc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200 assignments </a:t>
            </a:r>
            <a:r>
              <a:rPr lang="en-US" sz="1800" b="1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because we only had </a:t>
            </a:r>
            <a:r>
              <a:rPr lang="en-US" sz="1800" b="1" spc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one computer </a:t>
            </a: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for the family of 2 children at school in addition 	to having to have </a:t>
            </a:r>
            <a:r>
              <a:rPr lang="en-US" sz="1800" b="1" spc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been ill </a:t>
            </a: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with symptoms of possible </a:t>
            </a:r>
            <a:r>
              <a:rPr lang="en-US" sz="1800" spc="0" err="1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covid</a:t>
            </a: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.”</a:t>
            </a:r>
            <a:endParaRPr lang="en-US" sz="1800" b="1" spc="10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800" b="1" spc="10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spc="0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Students:</a:t>
            </a:r>
            <a:r>
              <a:rPr lang="en-US" sz="2400" spc="0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“I don’t know if it’s possible to </a:t>
            </a:r>
            <a:r>
              <a:rPr lang="en-US" sz="1800" b="1" spc="0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have teachers communicate more with students 	</a:t>
            </a: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and hopefully reach out more…I feel like it relies on students to reach out, when I know 	some children have a hard time reaching out because they don’t know what to say.”</a:t>
            </a:r>
          </a:p>
          <a:p>
            <a:pPr marL="457200" marR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(#BetterConnections #socialazation </a:t>
            </a:r>
            <a:r>
              <a:rPr lang="en-US" sz="2400" b="1" spc="0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#wemissconnections</a:t>
            </a:r>
            <a:r>
              <a:rPr lang="en-US" sz="24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#SocialDistanceFriends)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6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84629-DB15-4977-B65B-1A337BD32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65" b="53071"/>
          <a:stretch/>
        </p:blipFill>
        <p:spPr>
          <a:xfrm rot="16200000">
            <a:off x="-158792" y="158793"/>
            <a:ext cx="2050690" cy="1733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8DC4AA-3694-45F0-A656-2DF53E10CA38}"/>
              </a:ext>
            </a:extLst>
          </p:cNvPr>
          <p:cNvSpPr txBox="1"/>
          <p:nvPr/>
        </p:nvSpPr>
        <p:spPr>
          <a:xfrm>
            <a:off x="1022350" y="1817779"/>
            <a:ext cx="10147300" cy="371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spc="0" dirty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b="1" spc="100" dirty="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0" dirty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Staff:</a:t>
            </a:r>
            <a:r>
              <a:rPr lang="en-US" sz="2800" b="0" spc="0" dirty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spc="0" dirty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>
                <a:solidFill>
                  <a:srgbClr val="2621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Meaningful teaching and learning cannot happen when students 	and teachers </a:t>
            </a:r>
            <a:r>
              <a:rPr lang="en-US" sz="2000" b="1" dirty="0">
                <a:solidFill>
                  <a:srgbClr val="EE3E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are wearing masks and have to social distance</a:t>
            </a:r>
            <a:r>
              <a:rPr lang="en-US" sz="2000" dirty="0">
                <a:solidFill>
                  <a:srgbClr val="2621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My [English 	Learner] students </a:t>
            </a:r>
            <a:r>
              <a:rPr lang="en-US" sz="2000" b="1" dirty="0">
                <a:solidFill>
                  <a:srgbClr val="EE3E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need to see my mouth and hear my voice</a:t>
            </a:r>
            <a:r>
              <a:rPr lang="en-US" sz="2000" dirty="0">
                <a:solidFill>
                  <a:srgbClr val="2621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for correct 	pronunciation of sounds.  My voice is muffled, and I have a hard time 	hearing them when they speak to me.”</a:t>
            </a:r>
          </a:p>
          <a:p>
            <a:pPr marL="4572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0" dirty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b="1" spc="100" dirty="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spc="0" dirty="0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Families</a:t>
            </a:r>
            <a:r>
              <a:rPr lang="en-US" sz="2800" b="1" spc="0" dirty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0" spc="0" dirty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spc="0" dirty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spc="0" dirty="0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Wearing masks and social distancing</a:t>
            </a:r>
            <a:r>
              <a:rPr lang="en-US" sz="2000" b="0" spc="0" dirty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Taking away from small 	group instruction and partner conversation.”</a:t>
            </a:r>
            <a:endParaRPr lang="en-US" sz="2000" b="1" spc="100" dirty="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BCCFF-BC3C-4104-8664-2A5AFCB96897}"/>
              </a:ext>
            </a:extLst>
          </p:cNvPr>
          <p:cNvSpPr txBox="1"/>
          <p:nvPr/>
        </p:nvSpPr>
        <p:spPr>
          <a:xfrm>
            <a:off x="1961705" y="156754"/>
            <a:ext cx="8433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151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Staff, Family, and Student Feedback</a:t>
            </a:r>
          </a:p>
          <a:p>
            <a:pPr algn="ctr"/>
            <a:r>
              <a:rPr lang="en-US" sz="3200" dirty="0">
                <a:solidFill>
                  <a:srgbClr val="015186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(In-Person COVID </a:t>
            </a:r>
            <a:r>
              <a:rPr lang="en-US" sz="3200" spc="0" dirty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Barriers to Learning)</a:t>
            </a:r>
            <a:endParaRPr lang="en-US" sz="3200" dirty="0">
              <a:solidFill>
                <a:srgbClr val="0151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9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84629-DB15-4977-B65B-1A337BD32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65" b="53071"/>
          <a:stretch/>
        </p:blipFill>
        <p:spPr>
          <a:xfrm rot="16200000">
            <a:off x="-158792" y="158793"/>
            <a:ext cx="2050690" cy="1733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C1CA6-74C0-4DB2-B384-18EF4B26868E}"/>
              </a:ext>
            </a:extLst>
          </p:cNvPr>
          <p:cNvSpPr txBox="1"/>
          <p:nvPr/>
        </p:nvSpPr>
        <p:spPr>
          <a:xfrm>
            <a:off x="1961705" y="156754"/>
            <a:ext cx="9328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151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Staff, Family, and Student Feedback</a:t>
            </a:r>
          </a:p>
          <a:p>
            <a:pPr algn="ctr"/>
            <a:r>
              <a:rPr lang="en-US" sz="3200" dirty="0">
                <a:solidFill>
                  <a:srgbClr val="015186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(Strengths </a:t>
            </a:r>
            <a:r>
              <a:rPr lang="en-US" sz="3200">
                <a:solidFill>
                  <a:srgbClr val="015186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of Learning</a:t>
            </a:r>
            <a:r>
              <a:rPr lang="en-US" sz="3200" spc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3200">
              <a:solidFill>
                <a:srgbClr val="0151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5985A-93B2-4D8C-8D76-E4E3A01CD1B1}"/>
              </a:ext>
            </a:extLst>
          </p:cNvPr>
          <p:cNvSpPr txBox="1"/>
          <p:nvPr/>
        </p:nvSpPr>
        <p:spPr>
          <a:xfrm>
            <a:off x="603849" y="1185173"/>
            <a:ext cx="11059064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800" b="1" spc="10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Staff:</a:t>
            </a:r>
            <a:r>
              <a:rPr lang="en-US" sz="2400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2621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“Student </a:t>
            </a:r>
            <a:r>
              <a:rPr lang="en-US" b="1">
                <a:solidFill>
                  <a:srgbClr val="EE3E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laughter</a:t>
            </a:r>
            <a:r>
              <a:rPr lang="en-US">
                <a:solidFill>
                  <a:srgbClr val="2621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can be heard both in class and virtually. May seem silly but it is the </a:t>
            </a:r>
            <a:r>
              <a:rPr lang="en-US" b="1">
                <a:solidFill>
                  <a:srgbClr val="EE3E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reason we walk into our buildings </a:t>
            </a:r>
            <a:r>
              <a:rPr lang="en-US">
                <a:solidFill>
                  <a:srgbClr val="2621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every day!”</a:t>
            </a:r>
            <a:r>
              <a:rPr lang="en-US" sz="1800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spc="10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461963" indent="-4763">
              <a:lnSpc>
                <a:spcPct val="120000"/>
              </a:lnSpc>
            </a:pPr>
            <a:r>
              <a:rPr lang="en-US" sz="2400" b="1" spc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Families:</a:t>
            </a:r>
            <a:r>
              <a:rPr lang="en-US" sz="2400" spc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>
                <a:latin typeface="Century Gothic" panose="020B0502020202020204" pitchFamily="34" charset="0"/>
              </a:rPr>
              <a:t>His orchestra teacher has gone above and beyond. She has </a:t>
            </a:r>
            <a:r>
              <a:rPr lang="en-US" b="1">
                <a:solidFill>
                  <a:srgbClr val="015186"/>
                </a:solidFill>
                <a:latin typeface="Century Gothic" panose="020B0502020202020204" pitchFamily="34" charset="0"/>
              </a:rPr>
              <a:t>included</a:t>
            </a:r>
            <a:r>
              <a:rPr lang="en-US">
                <a:latin typeface="Century Gothic" panose="020B0502020202020204" pitchFamily="34" charset="0"/>
              </a:rPr>
              <a:t> distance 	learners via zoom into her existing classes. She assigns practices and </a:t>
            </a:r>
            <a:r>
              <a:rPr lang="en-US" b="1">
                <a:solidFill>
                  <a:srgbClr val="015186"/>
                </a:solidFill>
                <a:latin typeface="Century Gothic" panose="020B0502020202020204" pitchFamily="34" charset="0"/>
              </a:rPr>
              <a:t>keeps in touch </a:t>
            </a:r>
            <a:r>
              <a:rPr lang="en-US">
                <a:latin typeface="Century Gothic" panose="020B0502020202020204" pitchFamily="34" charset="0"/>
              </a:rPr>
              <a:t>via 	teams. All students are included in </a:t>
            </a:r>
            <a:r>
              <a:rPr lang="en-US" b="1">
                <a:solidFill>
                  <a:srgbClr val="015186"/>
                </a:solidFill>
                <a:latin typeface="Century Gothic" panose="020B0502020202020204" pitchFamily="34" charset="0"/>
              </a:rPr>
              <a:t>fun classroom rivalries and games </a:t>
            </a:r>
            <a:r>
              <a:rPr lang="en-US">
                <a:latin typeface="Century Gothic" panose="020B0502020202020204" pitchFamily="34" charset="0"/>
              </a:rPr>
              <a:t>and she zooms with 	them every class day. He's </a:t>
            </a:r>
            <a:r>
              <a:rPr lang="en-US" b="1">
                <a:solidFill>
                  <a:srgbClr val="015186"/>
                </a:solidFill>
                <a:latin typeface="Century Gothic" panose="020B0502020202020204" pitchFamily="34" charset="0"/>
              </a:rPr>
              <a:t>thriving</a:t>
            </a:r>
            <a:r>
              <a:rPr lang="en-US">
                <a:latin typeface="Century Gothic" panose="020B0502020202020204" pitchFamily="34" charset="0"/>
              </a:rPr>
              <a:t> in that class, and what a treasure to have orchestra 	offered to distance learners through the </a:t>
            </a:r>
            <a:r>
              <a:rPr lang="en-US" b="1">
                <a:solidFill>
                  <a:srgbClr val="015186"/>
                </a:solidFill>
                <a:latin typeface="Century Gothic" panose="020B0502020202020204" pitchFamily="34" charset="0"/>
              </a:rPr>
              <a:t>hard and extra work </a:t>
            </a:r>
            <a:r>
              <a:rPr lang="en-US">
                <a:latin typeface="Century Gothic" panose="020B0502020202020204" pitchFamily="34" charset="0"/>
              </a:rPr>
              <a:t>of this teacher.” </a:t>
            </a:r>
            <a:endParaRPr lang="en-US" sz="1800" b="1" spc="10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800" b="1" spc="10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461963"/>
            <a:r>
              <a:rPr lang="en-US" sz="2400" b="1" spc="0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Students:</a:t>
            </a:r>
            <a:r>
              <a:rPr lang="en-US" sz="2400" spc="0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>
                <a:latin typeface="Century Gothic" panose="020B0502020202020204" pitchFamily="34" charset="0"/>
              </a:rPr>
              <a:t>I would say that </a:t>
            </a:r>
            <a:r>
              <a:rPr lang="en-US" b="1">
                <a:solidFill>
                  <a:srgbClr val="A3801D"/>
                </a:solidFill>
                <a:latin typeface="Century Gothic" panose="020B0502020202020204" pitchFamily="34" charset="0"/>
              </a:rPr>
              <a:t>persistent teachers create persistent students</a:t>
            </a:r>
            <a:r>
              <a:rPr lang="en-US">
                <a:latin typeface="Century Gothic" panose="020B0502020202020204" pitchFamily="34" charset="0"/>
              </a:rPr>
              <a:t>…if teachers are 	reaching out and trying to make sure like, ‘Hey, are you okay? How is your family?’ And 	then trying to piece in like, ‘Hey, you got a couple of assignments that are overdue or 	stuff like that’…not only are you cared for as a student, </a:t>
            </a:r>
            <a:r>
              <a:rPr lang="en-US" b="1">
                <a:solidFill>
                  <a:srgbClr val="A3801D"/>
                </a:solidFill>
                <a:latin typeface="Century Gothic" panose="020B0502020202020204" pitchFamily="34" charset="0"/>
              </a:rPr>
              <a:t>you’re cared for as a person</a:t>
            </a:r>
            <a:r>
              <a:rPr lang="en-US">
                <a:latin typeface="Century Gothic" panose="020B0502020202020204" pitchFamily="34" charset="0"/>
              </a:rPr>
              <a:t>, and 	it </a:t>
            </a:r>
            <a:r>
              <a:rPr lang="en-US" b="1">
                <a:solidFill>
                  <a:srgbClr val="A3801D"/>
                </a:solidFill>
                <a:latin typeface="Century Gothic" panose="020B0502020202020204" pitchFamily="34" charset="0"/>
              </a:rPr>
              <a:t>makes you feel like you matter</a:t>
            </a:r>
            <a:r>
              <a:rPr lang="en-US">
                <a:solidFill>
                  <a:srgbClr val="2621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.”</a:t>
            </a:r>
            <a:endParaRPr lang="en-US" sz="1800" spc="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(#</a:t>
            </a:r>
            <a:r>
              <a:rPr lang="en-US" sz="2400" b="1" spc="0" err="1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HelpTheTeachersToo</a:t>
            </a:r>
            <a:r>
              <a:rPr lang="en-US" sz="24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#</a:t>
            </a:r>
            <a:r>
              <a:rPr lang="en-US" sz="2400" spc="0" err="1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ThankTheTeachers</a:t>
            </a:r>
            <a:r>
              <a:rPr lang="en-US" sz="240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0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7D8DB-F6D7-4CBF-9A1E-F8012628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94809" cy="6857999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2F6CDBC1-0735-460E-B512-B31DDA502FEE}"/>
              </a:ext>
            </a:extLst>
          </p:cNvPr>
          <p:cNvSpPr txBox="1">
            <a:spLocks/>
          </p:cNvSpPr>
          <p:nvPr/>
        </p:nvSpPr>
        <p:spPr>
          <a:xfrm>
            <a:off x="2121926" y="1371191"/>
            <a:ext cx="8707272" cy="121714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4800" b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F5563-BD8B-4DEE-BC2E-5B0FFF0F3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18" y="2424826"/>
            <a:ext cx="72502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 the chat box:</a:t>
            </a:r>
          </a:p>
          <a:p>
            <a:endParaRPr lang="en-US" sz="3200"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EDB96D-7D17-4027-8046-7F64DA630BF7}"/>
              </a:ext>
            </a:extLst>
          </p:cNvPr>
          <p:cNvSpPr txBox="1">
            <a:spLocks/>
          </p:cNvSpPr>
          <p:nvPr/>
        </p:nvSpPr>
        <p:spPr>
          <a:xfrm>
            <a:off x="-1128750" y="308439"/>
            <a:ext cx="11835148" cy="7451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Observations, Wonderings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883CD-369F-4DD1-9B45-822326FAAC67}"/>
              </a:ext>
            </a:extLst>
          </p:cNvPr>
          <p:cNvSpPr txBox="1"/>
          <p:nvPr/>
        </p:nvSpPr>
        <p:spPr>
          <a:xfrm>
            <a:off x="1854558" y="3174693"/>
            <a:ext cx="106402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1-2 things you </a:t>
            </a:r>
            <a:r>
              <a:rPr lang="en-US" sz="3200" b="1">
                <a:solidFill>
                  <a:srgbClr val="EE3E40"/>
                </a:solidFill>
                <a:latin typeface="Century Gothic" panose="020B0502020202020204" pitchFamily="34" charset="0"/>
              </a:rPr>
              <a:t>observe </a:t>
            </a:r>
            <a:r>
              <a:rPr lang="en-US" sz="3200">
                <a:latin typeface="Century Gothic" panose="020B0502020202020204" pitchFamily="34" charset="0"/>
              </a:rPr>
              <a:t>(facts)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1-2 things you </a:t>
            </a:r>
            <a:r>
              <a:rPr lang="en-US" sz="3200" b="1">
                <a:solidFill>
                  <a:srgbClr val="015186"/>
                </a:solidFill>
                <a:latin typeface="Century Gothic" panose="020B0502020202020204" pitchFamily="34" charset="0"/>
              </a:rPr>
              <a:t>wonder </a:t>
            </a:r>
            <a:r>
              <a:rPr lang="en-US" sz="3200">
                <a:latin typeface="Century Gothic" panose="020B0502020202020204" pitchFamily="34" charset="0"/>
              </a:rPr>
              <a:t>(question, interpretation)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01E2D-1658-4A5C-9FDA-BFCEAC681839}"/>
              </a:ext>
            </a:extLst>
          </p:cNvPr>
          <p:cNvSpPr txBox="1"/>
          <p:nvPr/>
        </p:nvSpPr>
        <p:spPr>
          <a:xfrm>
            <a:off x="2900218" y="5788194"/>
            <a:ext cx="7727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A3801D"/>
                </a:solidFill>
                <a:latin typeface="Century Gothic" panose="020B0502020202020204" pitchFamily="34" charset="0"/>
              </a:rPr>
              <a:t>But don’t press send until section ends</a:t>
            </a:r>
          </a:p>
        </p:txBody>
      </p:sp>
    </p:spTree>
    <p:extLst>
      <p:ext uri="{BB962C8B-B14F-4D97-AF65-F5344CB8AC3E}">
        <p14:creationId xmlns:p14="http://schemas.microsoft.com/office/powerpoint/2010/main" val="24406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7D8DB-F6D7-4CBF-9A1E-F8012628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2F6CDBC1-0735-460E-B512-B31DDA502FEE}"/>
              </a:ext>
            </a:extLst>
          </p:cNvPr>
          <p:cNvSpPr txBox="1">
            <a:spLocks/>
          </p:cNvSpPr>
          <p:nvPr/>
        </p:nvSpPr>
        <p:spPr>
          <a:xfrm>
            <a:off x="1712337" y="3303508"/>
            <a:ext cx="9010298" cy="172569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009EC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Impact on Student Engagement and Learning</a:t>
            </a:r>
          </a:p>
        </p:txBody>
      </p:sp>
      <p:pic>
        <p:nvPicPr>
          <p:cNvPr id="5" name="Graphic 4" descr="Basic Shapes outline">
            <a:extLst>
              <a:ext uri="{FF2B5EF4-FFF2-40B4-BE49-F238E27FC236}">
                <a16:creationId xmlns:a16="http://schemas.microsoft.com/office/drawing/2014/main" id="{28E93059-8CD1-4A34-9B0E-CBA84E9D2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9081" y="809124"/>
            <a:ext cx="2494383" cy="2494383"/>
          </a:xfrm>
          <a:prstGeom prst="rect">
            <a:avLst/>
          </a:prstGeom>
        </p:spPr>
      </p:pic>
      <p:pic>
        <p:nvPicPr>
          <p:cNvPr id="7" name="Graphic 6" descr="Idea outline">
            <a:extLst>
              <a:ext uri="{FF2B5EF4-FFF2-40B4-BE49-F238E27FC236}">
                <a16:creationId xmlns:a16="http://schemas.microsoft.com/office/drawing/2014/main" id="{4AF3383A-9E83-4A13-8BD1-75DC85F28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4372" y="809125"/>
            <a:ext cx="2494383" cy="24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9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CACA9-65BC-5242-A555-2AF3E1E93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12" b="46753"/>
          <a:stretch/>
        </p:blipFill>
        <p:spPr>
          <a:xfrm rot="10800000">
            <a:off x="0" y="4610371"/>
            <a:ext cx="2317898" cy="2247625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-1" y="3994030"/>
          <a:ext cx="12191999" cy="286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B36C0E-B64A-408A-8A56-97EC8DF25E13}"/>
              </a:ext>
            </a:extLst>
          </p:cNvPr>
          <p:cNvSpPr txBox="1"/>
          <p:nvPr/>
        </p:nvSpPr>
        <p:spPr>
          <a:xfrm>
            <a:off x="-3047" y="211510"/>
            <a:ext cx="12191999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Family Perceptions of Learning Model Effectiveness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-1" y="1104456"/>
          <a:ext cx="12191998" cy="263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CC0E68-8006-4EC0-95AE-EF3EAAE56F60}"/>
              </a:ext>
            </a:extLst>
          </p:cNvPr>
          <p:cNvCxnSpPr/>
          <p:nvPr/>
        </p:nvCxnSpPr>
        <p:spPr>
          <a:xfrm>
            <a:off x="0" y="3874416"/>
            <a:ext cx="121889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32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Free icon download | Undo arrow"/>
          <p:cNvSpPr>
            <a:spLocks noChangeAspect="1" noChangeArrowheads="1"/>
          </p:cNvSpPr>
          <p:nvPr/>
        </p:nvSpPr>
        <p:spPr bwMode="auto">
          <a:xfrm>
            <a:off x="155575" y="-144463"/>
            <a:ext cx="1253060" cy="12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D9A2B6-876E-BA4E-97E1-03F2393F0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29" y="66294"/>
            <a:ext cx="11518742" cy="808074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055186"/>
                </a:solidFill>
                <a:latin typeface="Century Gothic" panose="020B0502020202020204" pitchFamily="34" charset="0"/>
              </a:rPr>
              <a:t>Staff Perspectives on Student Engagement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/>
        </p:nvGraphicFramePr>
        <p:xfrm>
          <a:off x="3048" y="1085125"/>
          <a:ext cx="12188952" cy="220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/>
        </p:nvGraphicFramePr>
        <p:xfrm>
          <a:off x="0" y="4246802"/>
          <a:ext cx="12188952" cy="220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67EC73-AE08-4B7E-8B49-BD9FC2526875}"/>
              </a:ext>
            </a:extLst>
          </p:cNvPr>
          <p:cNvCxnSpPr/>
          <p:nvPr/>
        </p:nvCxnSpPr>
        <p:spPr>
          <a:xfrm>
            <a:off x="0" y="3883843"/>
            <a:ext cx="121889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21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B36C0E-B64A-408A-8A56-97EC8DF25E13}"/>
              </a:ext>
            </a:extLst>
          </p:cNvPr>
          <p:cNvSpPr txBox="1"/>
          <p:nvPr/>
        </p:nvSpPr>
        <p:spPr>
          <a:xfrm>
            <a:off x="1257301" y="319401"/>
            <a:ext cx="101219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Family Perspectives on Student Engagement</a:t>
            </a:r>
            <a:endParaRPr lang="en-US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4EF31D-3B98-46F0-8A19-96BD5C8B1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12" b="46753"/>
          <a:stretch/>
        </p:blipFill>
        <p:spPr>
          <a:xfrm rot="10800000">
            <a:off x="0" y="4610371"/>
            <a:ext cx="2317898" cy="2247625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1251640"/>
          <a:ext cx="12192000" cy="244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-3047" y="4355856"/>
          <a:ext cx="12191999" cy="2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ECD8F6-8AE2-4A2C-9638-6D09F2B76944}"/>
              </a:ext>
            </a:extLst>
          </p:cNvPr>
          <p:cNvCxnSpPr/>
          <p:nvPr/>
        </p:nvCxnSpPr>
        <p:spPr>
          <a:xfrm>
            <a:off x="-3047" y="4015818"/>
            <a:ext cx="121889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93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7C79B04-8433-4CA3-A502-B3620E74CD49}"/>
              </a:ext>
            </a:extLst>
          </p:cNvPr>
          <p:cNvSpPr txBox="1">
            <a:spLocks/>
          </p:cNvSpPr>
          <p:nvPr/>
        </p:nvSpPr>
        <p:spPr>
          <a:xfrm>
            <a:off x="0" y="251466"/>
            <a:ext cx="12191998" cy="7451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Family Concerns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1C347-8365-4888-BCAB-AE0BA3344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31" b="49490"/>
          <a:stretch/>
        </p:blipFill>
        <p:spPr>
          <a:xfrm>
            <a:off x="10015869" y="12233"/>
            <a:ext cx="2176129" cy="2105247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16A08649-C28E-4EE3-A301-DE4419C1050D}"/>
              </a:ext>
            </a:extLst>
          </p:cNvPr>
          <p:cNvSpPr txBox="1"/>
          <p:nvPr/>
        </p:nvSpPr>
        <p:spPr>
          <a:xfrm>
            <a:off x="915877" y="1193960"/>
            <a:ext cx="10153859" cy="64608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Percent of families "very" or "extremely" concerned about their child’s </a:t>
            </a: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academic growth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,</a:t>
            </a:r>
            <a:r>
              <a:rPr lang="en-US" sz="1800" ker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Spring 2019-20 &amp; Fall 2020-21.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67328-F78D-42C0-97DF-49D7950F44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752" r="86200" b="23794"/>
          <a:stretch/>
        </p:blipFill>
        <p:spPr>
          <a:xfrm>
            <a:off x="-78" y="4558740"/>
            <a:ext cx="1083435" cy="1256514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D541F2A-0CE7-412E-9AD7-F377E47F0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866469"/>
              </p:ext>
            </p:extLst>
          </p:nvPr>
        </p:nvGraphicFramePr>
        <p:xfrm>
          <a:off x="1231238" y="1973766"/>
          <a:ext cx="9523138" cy="429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DC4B44E-3F34-4E30-A410-0CCC8D2BB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55" r="76628"/>
          <a:stretch/>
        </p:blipFill>
        <p:spPr>
          <a:xfrm>
            <a:off x="0" y="5787342"/>
            <a:ext cx="1834857" cy="10706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901B2F-22FB-4049-A97F-655D8DD2E67F}"/>
              </a:ext>
            </a:extLst>
          </p:cNvPr>
          <p:cNvSpPr txBox="1"/>
          <p:nvPr/>
        </p:nvSpPr>
        <p:spPr>
          <a:xfrm>
            <a:off x="200837" y="6441727"/>
            <a:ext cx="11790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Sources: Family School Reopening Survey (Fall 2020-21) and Distance Learning &amp; Well-Being Survey (Spring 2019-20)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A9DDA7-5A42-48FB-A640-1681850A436B}"/>
              </a:ext>
            </a:extLst>
          </p:cNvPr>
          <p:cNvCxnSpPr>
            <a:cxnSpLocks/>
          </p:cNvCxnSpPr>
          <p:nvPr/>
        </p:nvCxnSpPr>
        <p:spPr>
          <a:xfrm flipV="1">
            <a:off x="9797515" y="3028339"/>
            <a:ext cx="0" cy="2723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ABD02AB-C2EC-405B-9A21-2CE4F8259B7D}"/>
              </a:ext>
            </a:extLst>
          </p:cNvPr>
          <p:cNvSpPr txBox="1"/>
          <p:nvPr/>
        </p:nvSpPr>
        <p:spPr>
          <a:xfrm>
            <a:off x="9797515" y="3064356"/>
            <a:ext cx="209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entury Gothic" panose="020B0502020202020204" pitchFamily="34" charset="0"/>
              </a:rPr>
              <a:t>14 ppt. increase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8E8CE0-25D7-4856-9039-9FFBF8C40995}"/>
              </a:ext>
            </a:extLst>
          </p:cNvPr>
          <p:cNvCxnSpPr>
            <a:cxnSpLocks/>
          </p:cNvCxnSpPr>
          <p:nvPr/>
        </p:nvCxnSpPr>
        <p:spPr>
          <a:xfrm flipV="1">
            <a:off x="10140284" y="2701051"/>
            <a:ext cx="0" cy="2723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392C44-57F3-4922-A8D7-4F5E741E62A3}"/>
              </a:ext>
            </a:extLst>
          </p:cNvPr>
          <p:cNvSpPr txBox="1"/>
          <p:nvPr/>
        </p:nvSpPr>
        <p:spPr>
          <a:xfrm>
            <a:off x="10140284" y="2718684"/>
            <a:ext cx="209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entury Gothic" panose="020B0502020202020204" pitchFamily="34" charset="0"/>
              </a:rPr>
              <a:t>15 ppt. increase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36E668-AE3D-40D7-84CC-EE62FA870D20}"/>
              </a:ext>
            </a:extLst>
          </p:cNvPr>
          <p:cNvCxnSpPr>
            <a:cxnSpLocks/>
          </p:cNvCxnSpPr>
          <p:nvPr/>
        </p:nvCxnSpPr>
        <p:spPr>
          <a:xfrm flipV="1">
            <a:off x="9682820" y="3469329"/>
            <a:ext cx="0" cy="2723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D75847-3D7E-42B9-A627-E9D6F229323C}"/>
              </a:ext>
            </a:extLst>
          </p:cNvPr>
          <p:cNvSpPr txBox="1"/>
          <p:nvPr/>
        </p:nvSpPr>
        <p:spPr>
          <a:xfrm>
            <a:off x="9705479" y="3492031"/>
            <a:ext cx="209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entury Gothic" panose="020B0502020202020204" pitchFamily="34" charset="0"/>
              </a:rPr>
              <a:t>14 ppt. increase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77EA84-50FE-4022-BDF0-82597DD08108}"/>
              </a:ext>
            </a:extLst>
          </p:cNvPr>
          <p:cNvSpPr txBox="1"/>
          <p:nvPr/>
        </p:nvSpPr>
        <p:spPr>
          <a:xfrm>
            <a:off x="9506186" y="4709414"/>
            <a:ext cx="209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entury Gothic" panose="020B0502020202020204" pitchFamily="34" charset="0"/>
              </a:rPr>
              <a:t>13 ppt. increase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B1FCF8-C18A-48C9-9F34-51379D5C7C80}"/>
              </a:ext>
            </a:extLst>
          </p:cNvPr>
          <p:cNvCxnSpPr>
            <a:cxnSpLocks/>
          </p:cNvCxnSpPr>
          <p:nvPr/>
        </p:nvCxnSpPr>
        <p:spPr>
          <a:xfrm flipV="1">
            <a:off x="9506186" y="4709414"/>
            <a:ext cx="0" cy="2723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17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7D8DB-F6D7-4CBF-9A1E-F8012628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94809" cy="6857999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2F6CDBC1-0735-460E-B512-B31DDA502FEE}"/>
              </a:ext>
            </a:extLst>
          </p:cNvPr>
          <p:cNvSpPr txBox="1">
            <a:spLocks/>
          </p:cNvSpPr>
          <p:nvPr/>
        </p:nvSpPr>
        <p:spPr>
          <a:xfrm>
            <a:off x="2121926" y="1371191"/>
            <a:ext cx="8707272" cy="121714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4800" b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F5563-BD8B-4DEE-BC2E-5B0FFF0F3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18" y="2424826"/>
            <a:ext cx="72502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 chat box:</a:t>
            </a:r>
          </a:p>
          <a:p>
            <a:endParaRPr lang="en-US" sz="3200"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EDB96D-7D17-4027-8046-7F64DA630BF7}"/>
              </a:ext>
            </a:extLst>
          </p:cNvPr>
          <p:cNvSpPr txBox="1">
            <a:spLocks/>
          </p:cNvSpPr>
          <p:nvPr/>
        </p:nvSpPr>
        <p:spPr>
          <a:xfrm>
            <a:off x="-3009691" y="311180"/>
            <a:ext cx="9728498" cy="7451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A3801D"/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Actions!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883CD-369F-4DD1-9B45-822326FAAC67}"/>
              </a:ext>
            </a:extLst>
          </p:cNvPr>
          <p:cNvSpPr txBox="1"/>
          <p:nvPr/>
        </p:nvSpPr>
        <p:spPr>
          <a:xfrm>
            <a:off x="1854558" y="3174693"/>
            <a:ext cx="106402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What are implications for your work group:</a:t>
            </a:r>
          </a:p>
          <a:p>
            <a:pPr lvl="1"/>
            <a:r>
              <a:rPr lang="en-US" sz="3200">
                <a:latin typeface="Century Gothic" panose="020B0502020202020204" pitchFamily="34" charset="0"/>
              </a:rPr>
              <a:t>-Questions for future study</a:t>
            </a:r>
          </a:p>
          <a:p>
            <a:pPr lvl="1"/>
            <a:r>
              <a:rPr lang="en-US" sz="3200">
                <a:latin typeface="Century Gothic" panose="020B0502020202020204" pitchFamily="34" charset="0"/>
              </a:rPr>
              <a:t>-Change ideas</a:t>
            </a:r>
          </a:p>
        </p:txBody>
      </p:sp>
    </p:spTree>
    <p:extLst>
      <p:ext uri="{BB962C8B-B14F-4D97-AF65-F5344CB8AC3E}">
        <p14:creationId xmlns:p14="http://schemas.microsoft.com/office/powerpoint/2010/main" val="350244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7C79B04-8433-4CA3-A502-B3620E74CD49}"/>
              </a:ext>
            </a:extLst>
          </p:cNvPr>
          <p:cNvSpPr txBox="1">
            <a:spLocks/>
          </p:cNvSpPr>
          <p:nvPr/>
        </p:nvSpPr>
        <p:spPr>
          <a:xfrm>
            <a:off x="923025" y="146174"/>
            <a:ext cx="8986605" cy="14945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Data Available on Academic, Social, and Emotional Momentum </a:t>
            </a:r>
          </a:p>
          <a:p>
            <a:pPr algn="ctr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2020-21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1C347-8365-4888-BCAB-AE0BA3344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31" b="49490"/>
          <a:stretch/>
        </p:blipFill>
        <p:spPr>
          <a:xfrm>
            <a:off x="10015870" y="0"/>
            <a:ext cx="2176129" cy="2105247"/>
          </a:xfrm>
          <a:prstGeom prst="rect">
            <a:avLst/>
          </a:prstGeom>
        </p:spPr>
      </p:pic>
      <p:pic>
        <p:nvPicPr>
          <p:cNvPr id="4" name="Graphic 3" descr="Schoolhouse outline">
            <a:extLst>
              <a:ext uri="{FF2B5EF4-FFF2-40B4-BE49-F238E27FC236}">
                <a16:creationId xmlns:a16="http://schemas.microsoft.com/office/drawing/2014/main" id="{A7C62388-B18A-A54F-BDC7-8B3BC49B2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0576" y="1666505"/>
            <a:ext cx="2176128" cy="2176128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22ABC0B9-2688-F549-8B1E-B4683F56B527}"/>
              </a:ext>
            </a:extLst>
          </p:cNvPr>
          <p:cNvSpPr txBox="1">
            <a:spLocks/>
          </p:cNvSpPr>
          <p:nvPr/>
        </p:nvSpPr>
        <p:spPr>
          <a:xfrm>
            <a:off x="-562079" y="3524328"/>
            <a:ext cx="5023973" cy="1180151"/>
          </a:xfrm>
          <a:prstGeom prst="rect">
            <a:avLst/>
          </a:prstGeom>
          <a:noFill/>
        </p:spPr>
        <p:txBody>
          <a:bodyPr vert="horz" lIns="82296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Arial"/>
              </a:rPr>
              <a:t>Enrollment Patterns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Arial"/>
              </a:rPr>
              <a:t>Chronic Absenteeism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Arial"/>
              </a:rPr>
              <a:t>Course Failures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Arial"/>
              </a:rPr>
              <a:t>Graduation On-Track</a:t>
            </a:r>
            <a:endParaRPr lang="en-US" sz="2400" strike="sngStrike">
              <a:solidFill>
                <a:srgbClr val="FF0000"/>
              </a:solidFill>
              <a:latin typeface="Century Gothic"/>
              <a:cs typeface="Arial"/>
            </a:endParaRPr>
          </a:p>
          <a:p>
            <a:pPr algn="l">
              <a:lnSpc>
                <a:spcPct val="100000"/>
              </a:lnSpc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Arial"/>
            </a:endParaRPr>
          </a:p>
          <a:p>
            <a:pPr algn="l">
              <a:lnSpc>
                <a:spcPct val="100000"/>
              </a:lnSpc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Arial"/>
            </a:endParaRPr>
          </a:p>
          <a:p>
            <a:pPr algn="l">
              <a:lnSpc>
                <a:spcPct val="100000"/>
              </a:lnSpc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48CA996-672D-B540-AA31-F6C6C39F15A4}"/>
              </a:ext>
            </a:extLst>
          </p:cNvPr>
          <p:cNvSpPr txBox="1">
            <a:spLocks/>
          </p:cNvSpPr>
          <p:nvPr/>
        </p:nvSpPr>
        <p:spPr>
          <a:xfrm>
            <a:off x="8389667" y="3743043"/>
            <a:ext cx="3252406" cy="1750377"/>
          </a:xfrm>
          <a:prstGeom prst="rect">
            <a:avLst/>
          </a:prstGeom>
          <a:noFill/>
        </p:spPr>
        <p:txBody>
          <a:bodyPr vert="horz" lIns="82296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Staff, Family, Student Voice</a:t>
            </a:r>
          </a:p>
        </p:txBody>
      </p:sp>
      <p:pic>
        <p:nvPicPr>
          <p:cNvPr id="32" name="Graphic 31" descr="Users with solid fill">
            <a:extLst>
              <a:ext uri="{FF2B5EF4-FFF2-40B4-BE49-F238E27FC236}">
                <a16:creationId xmlns:a16="http://schemas.microsoft.com/office/drawing/2014/main" id="{5695AED0-F348-6140-A4A8-5E2EF6378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0402" y="1744139"/>
            <a:ext cx="2241763" cy="2241763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8489A91-B433-1343-A655-75F61490C2DF}"/>
              </a:ext>
            </a:extLst>
          </p:cNvPr>
          <p:cNvSpPr txBox="1">
            <a:spLocks/>
          </p:cNvSpPr>
          <p:nvPr/>
        </p:nvSpPr>
        <p:spPr>
          <a:xfrm>
            <a:off x="3512133" y="3949772"/>
            <a:ext cx="6216344" cy="1180151"/>
          </a:xfrm>
          <a:prstGeom prst="rect">
            <a:avLst/>
          </a:prstGeom>
          <a:noFill/>
        </p:spPr>
        <p:txBody>
          <a:bodyPr vert="horz" lIns="82296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T1 Staff Survey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(N=3,756)</a:t>
            </a:r>
          </a:p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T1 Family Survey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(N=18,382)</a:t>
            </a:r>
          </a:p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T1 Student Townhalls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(N=350)</a:t>
            </a:r>
            <a:endParaRPr lang="en-US" sz="240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AFCFB28-E967-DC49-9857-FAB172E0DBCD}"/>
              </a:ext>
            </a:extLst>
          </p:cNvPr>
          <p:cNvSpPr/>
          <p:nvPr/>
        </p:nvSpPr>
        <p:spPr>
          <a:xfrm>
            <a:off x="0" y="6115050"/>
            <a:ext cx="12191998" cy="742950"/>
          </a:xfrm>
          <a:prstGeom prst="roundRect">
            <a:avLst/>
          </a:prstGeom>
          <a:solidFill>
            <a:srgbClr val="01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Century Gothic"/>
              </a:rPr>
              <a:t>Coming Soon: ACT, Student Climate Survey, ACCESS…and SBAC?</a:t>
            </a:r>
          </a:p>
        </p:txBody>
      </p:sp>
      <p:pic>
        <p:nvPicPr>
          <p:cNvPr id="14" name="Graphic 13" descr="Bar chart with solid fill">
            <a:extLst>
              <a:ext uri="{FF2B5EF4-FFF2-40B4-BE49-F238E27FC236}">
                <a16:creationId xmlns:a16="http://schemas.microsoft.com/office/drawing/2014/main" id="{1EC2E253-33AC-6B41-846A-1F83892005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5121" y="1835334"/>
            <a:ext cx="1931987" cy="19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7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7D8DB-F6D7-4CBF-9A1E-F8012628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2F6CDBC1-0735-460E-B512-B31DDA502FEE}"/>
              </a:ext>
            </a:extLst>
          </p:cNvPr>
          <p:cNvSpPr txBox="1">
            <a:spLocks/>
          </p:cNvSpPr>
          <p:nvPr/>
        </p:nvSpPr>
        <p:spPr>
          <a:xfrm>
            <a:off x="1712337" y="3303508"/>
            <a:ext cx="9010298" cy="172569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0151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Challenges and Solutions</a:t>
            </a:r>
          </a:p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0151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(Educators and Families)</a:t>
            </a:r>
          </a:p>
        </p:txBody>
      </p:sp>
      <p:pic>
        <p:nvPicPr>
          <p:cNvPr id="7" name="Graphic 6" descr="Idea outline">
            <a:extLst>
              <a:ext uri="{FF2B5EF4-FFF2-40B4-BE49-F238E27FC236}">
                <a16:creationId xmlns:a16="http://schemas.microsoft.com/office/drawing/2014/main" id="{4AF3383A-9E83-4A13-8BD1-75DC85F28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8808" y="722861"/>
            <a:ext cx="2494383" cy="24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59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DE5583-117E-4A89-B48C-F1DA2DCE9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52" r="86200" b="23794"/>
          <a:stretch/>
        </p:blipFill>
        <p:spPr>
          <a:xfrm>
            <a:off x="-78" y="4558740"/>
            <a:ext cx="1083435" cy="1256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B6B974-4230-4DD6-A9CF-53424BCDC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55" r="76628"/>
          <a:stretch/>
        </p:blipFill>
        <p:spPr>
          <a:xfrm>
            <a:off x="0" y="5787342"/>
            <a:ext cx="1834857" cy="10706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B649D1-EBA1-4509-A995-32E71C0566BD}"/>
              </a:ext>
            </a:extLst>
          </p:cNvPr>
          <p:cNvSpPr txBox="1">
            <a:spLocks/>
          </p:cNvSpPr>
          <p:nvPr/>
        </p:nvSpPr>
        <p:spPr>
          <a:xfrm>
            <a:off x="541639" y="234672"/>
            <a:ext cx="11518742" cy="808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055186"/>
                </a:solidFill>
                <a:latin typeface="Century Gothic" panose="020B0502020202020204" pitchFamily="34" charset="0"/>
              </a:rPr>
              <a:t>Top Challenges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404338-B24E-4B8B-B813-D704363C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51052"/>
              </p:ext>
            </p:extLst>
          </p:nvPr>
        </p:nvGraphicFramePr>
        <p:xfrm>
          <a:off x="-18498" y="1531419"/>
          <a:ext cx="12210499" cy="5326581"/>
        </p:xfrm>
        <a:graphic>
          <a:graphicData uri="http://schemas.openxmlformats.org/drawingml/2006/table">
            <a:tbl>
              <a:tblPr bandRow="1"/>
              <a:tblGrid>
                <a:gridCol w="830469">
                  <a:extLst>
                    <a:ext uri="{9D8B030D-6E8A-4147-A177-3AD203B41FA5}">
                      <a16:colId xmlns:a16="http://schemas.microsoft.com/office/drawing/2014/main" val="2324317024"/>
                    </a:ext>
                  </a:extLst>
                </a:gridCol>
                <a:gridCol w="5164484">
                  <a:extLst>
                    <a:ext uri="{9D8B030D-6E8A-4147-A177-3AD203B41FA5}">
                      <a16:colId xmlns:a16="http://schemas.microsoft.com/office/drawing/2014/main" val="1470418537"/>
                    </a:ext>
                  </a:extLst>
                </a:gridCol>
                <a:gridCol w="830469">
                  <a:extLst>
                    <a:ext uri="{9D8B030D-6E8A-4147-A177-3AD203B41FA5}">
                      <a16:colId xmlns:a16="http://schemas.microsoft.com/office/drawing/2014/main" val="3812625596"/>
                    </a:ext>
                  </a:extLst>
                </a:gridCol>
                <a:gridCol w="5385077">
                  <a:extLst>
                    <a:ext uri="{9D8B030D-6E8A-4147-A177-3AD203B41FA5}">
                      <a16:colId xmlns:a16="http://schemas.microsoft.com/office/drawing/2014/main" val="3651003883"/>
                    </a:ext>
                  </a:extLst>
                </a:gridCol>
              </a:tblGrid>
              <a:tr h="7793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Top Challenges Staff Report Facing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Top Challenges Families Report Facing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763419"/>
                  </a:ext>
                </a:extLst>
              </a:tr>
              <a:tr h="69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Devices and technology platforms are inadequate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Poor instructional quality and inconsistent teaching practices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33998"/>
                  </a:ext>
                </a:extLst>
              </a:tr>
              <a:tr h="69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Stress, burnout, workload, feeling under-valued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Emotional well-being, isolation, anxiety, depression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23661"/>
                  </a:ext>
                </a:extLst>
              </a:tr>
              <a:tr h="69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Difficulty of teaching multiple learning models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Technology challenges (multiple platforms, glitches)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18144"/>
                  </a:ext>
                </a:extLst>
              </a:tr>
              <a:tr h="69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Safety protocols negatively impacting learning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COVID-19 and safety measures negatively impacting learning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91866"/>
                  </a:ext>
                </a:extLst>
              </a:tr>
              <a:tr h="69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Difficulty engaging students and families on distance learning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School communication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76627"/>
                  </a:ext>
                </a:extLst>
              </a:tr>
              <a:tr h="35528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Competing home demands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7413"/>
                  </a:ext>
                </a:extLst>
              </a:tr>
              <a:tr h="69865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Inaccurate record of attendance and assignments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43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42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DE5583-117E-4A89-B48C-F1DA2DCE9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52" r="86200" b="23794"/>
          <a:stretch/>
        </p:blipFill>
        <p:spPr>
          <a:xfrm>
            <a:off x="-78" y="4558740"/>
            <a:ext cx="1083435" cy="1256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B6B974-4230-4DD6-A9CF-53424BCDC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55" r="76628"/>
          <a:stretch/>
        </p:blipFill>
        <p:spPr>
          <a:xfrm>
            <a:off x="0" y="5787342"/>
            <a:ext cx="1834857" cy="10706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B649D1-EBA1-4509-A995-32E71C0566BD}"/>
              </a:ext>
            </a:extLst>
          </p:cNvPr>
          <p:cNvSpPr txBox="1">
            <a:spLocks/>
          </p:cNvSpPr>
          <p:nvPr/>
        </p:nvSpPr>
        <p:spPr>
          <a:xfrm>
            <a:off x="541639" y="234672"/>
            <a:ext cx="11518742" cy="808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055186"/>
                </a:solidFill>
                <a:latin typeface="Century Gothic" panose="020B0502020202020204" pitchFamily="34" charset="0"/>
              </a:rPr>
              <a:t>Top Solutions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404338-B24E-4B8B-B813-D704363C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68441"/>
              </p:ext>
            </p:extLst>
          </p:nvPr>
        </p:nvGraphicFramePr>
        <p:xfrm>
          <a:off x="-78" y="1464001"/>
          <a:ext cx="12191999" cy="5393999"/>
        </p:xfrm>
        <a:graphic>
          <a:graphicData uri="http://schemas.openxmlformats.org/drawingml/2006/table">
            <a:tbl>
              <a:tblPr bandRow="1"/>
              <a:tblGrid>
                <a:gridCol w="829210">
                  <a:extLst>
                    <a:ext uri="{9D8B030D-6E8A-4147-A177-3AD203B41FA5}">
                      <a16:colId xmlns:a16="http://schemas.microsoft.com/office/drawing/2014/main" val="2324317024"/>
                    </a:ext>
                  </a:extLst>
                </a:gridCol>
                <a:gridCol w="5156660">
                  <a:extLst>
                    <a:ext uri="{9D8B030D-6E8A-4147-A177-3AD203B41FA5}">
                      <a16:colId xmlns:a16="http://schemas.microsoft.com/office/drawing/2014/main" val="1470418537"/>
                    </a:ext>
                  </a:extLst>
                </a:gridCol>
                <a:gridCol w="829210">
                  <a:extLst>
                    <a:ext uri="{9D8B030D-6E8A-4147-A177-3AD203B41FA5}">
                      <a16:colId xmlns:a16="http://schemas.microsoft.com/office/drawing/2014/main" val="3812625596"/>
                    </a:ext>
                  </a:extLst>
                </a:gridCol>
                <a:gridCol w="5376919">
                  <a:extLst>
                    <a:ext uri="{9D8B030D-6E8A-4147-A177-3AD203B41FA5}">
                      <a16:colId xmlns:a16="http://schemas.microsoft.com/office/drawing/2014/main" val="3651003883"/>
                    </a:ext>
                  </a:extLst>
                </a:gridCol>
              </a:tblGrid>
              <a:tr h="8684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Top Solutions Staff Request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Top Solutions Families Request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763419"/>
                  </a:ext>
                </a:extLst>
              </a:tr>
              <a:tr h="1411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Provide better technology and platforms for students and staff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Improve instruction:</a:t>
                      </a:r>
                    </a:p>
                    <a:p>
                      <a:pPr marL="457200" indent="0" algn="l" fontAlgn="b">
                        <a:tabLst>
                          <a:tab pos="406400" algn="l"/>
                        </a:tabLs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-More “live” instruction</a:t>
                      </a:r>
                    </a:p>
                    <a:p>
                      <a:pPr marL="457200" indent="0" algn="l" fontAlgn="b">
                        <a:tabLst>
                          <a:tab pos="406400" algn="l"/>
                        </a:tabLs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-Consistent A/B instruction</a:t>
                      </a:r>
                    </a:p>
                    <a:p>
                      <a:pPr marL="457200" indent="0" algn="l" fontAlgn="b">
                        <a:tabLst>
                          <a:tab pos="406400" algn="l"/>
                        </a:tabLs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-Timely feedback from teachers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33998"/>
                  </a:ext>
                </a:extLst>
              </a:tr>
              <a:tr h="778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Suspend time-consuming activities (SLOs, assessments, attendance)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Open schools full-time to improve learning and emotional well-being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23661"/>
                  </a:ext>
                </a:extLst>
              </a:tr>
              <a:tr h="778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Provided dedicated DL teachers, reduce # of models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Streamline technology platforms and increase technology access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18144"/>
                  </a:ext>
                </a:extLst>
              </a:tr>
              <a:tr h="778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Secure more funding for public education (positions, compensation)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Adhere to or remove safety measures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91866"/>
                  </a:ext>
                </a:extLst>
              </a:tr>
              <a:tr h="778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Provide more prep periods/days for teachers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43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019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DE5583-117E-4A89-B48C-F1DA2DCE9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52" r="86200" b="23794"/>
          <a:stretch/>
        </p:blipFill>
        <p:spPr>
          <a:xfrm>
            <a:off x="-78" y="4558740"/>
            <a:ext cx="1083435" cy="1256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B6B974-4230-4DD6-A9CF-53424BCDC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55" r="76628"/>
          <a:stretch/>
        </p:blipFill>
        <p:spPr>
          <a:xfrm>
            <a:off x="0" y="5787342"/>
            <a:ext cx="1834857" cy="10706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1B649D1-EBA1-4509-A995-32E71C0566BD}"/>
              </a:ext>
            </a:extLst>
          </p:cNvPr>
          <p:cNvSpPr txBox="1">
            <a:spLocks/>
          </p:cNvSpPr>
          <p:nvPr/>
        </p:nvSpPr>
        <p:spPr>
          <a:xfrm>
            <a:off x="541639" y="234672"/>
            <a:ext cx="11518742" cy="808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055186"/>
                </a:solidFill>
                <a:latin typeface="Century Gothic" panose="020B0502020202020204" pitchFamily="34" charset="0"/>
              </a:rPr>
              <a:t>Top Strengths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404338-B24E-4B8B-B813-D704363C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054564"/>
              </p:ext>
            </p:extLst>
          </p:nvPr>
        </p:nvGraphicFramePr>
        <p:xfrm>
          <a:off x="0" y="1486033"/>
          <a:ext cx="12210499" cy="4272637"/>
        </p:xfrm>
        <a:graphic>
          <a:graphicData uri="http://schemas.openxmlformats.org/drawingml/2006/table">
            <a:tbl>
              <a:tblPr bandRow="1"/>
              <a:tblGrid>
                <a:gridCol w="830469">
                  <a:extLst>
                    <a:ext uri="{9D8B030D-6E8A-4147-A177-3AD203B41FA5}">
                      <a16:colId xmlns:a16="http://schemas.microsoft.com/office/drawing/2014/main" val="2324317024"/>
                    </a:ext>
                  </a:extLst>
                </a:gridCol>
                <a:gridCol w="5164484">
                  <a:extLst>
                    <a:ext uri="{9D8B030D-6E8A-4147-A177-3AD203B41FA5}">
                      <a16:colId xmlns:a16="http://schemas.microsoft.com/office/drawing/2014/main" val="1470418537"/>
                    </a:ext>
                  </a:extLst>
                </a:gridCol>
                <a:gridCol w="830469">
                  <a:extLst>
                    <a:ext uri="{9D8B030D-6E8A-4147-A177-3AD203B41FA5}">
                      <a16:colId xmlns:a16="http://schemas.microsoft.com/office/drawing/2014/main" val="3812625596"/>
                    </a:ext>
                  </a:extLst>
                </a:gridCol>
                <a:gridCol w="5385077">
                  <a:extLst>
                    <a:ext uri="{9D8B030D-6E8A-4147-A177-3AD203B41FA5}">
                      <a16:colId xmlns:a16="http://schemas.microsoft.com/office/drawing/2014/main" val="3651003883"/>
                    </a:ext>
                  </a:extLst>
                </a:gridCol>
              </a:tblGrid>
              <a:tr h="7793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Top Strengths Staff Report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Top Strengths Families Report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763419"/>
                  </a:ext>
                </a:extLst>
              </a:tr>
              <a:tr h="69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Staff teamwork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Academic and emotional growth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33998"/>
                  </a:ext>
                </a:extLst>
              </a:tr>
              <a:tr h="69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Strong school-based</a:t>
                      </a:r>
                      <a:r>
                        <a:rPr lang="en-US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leadership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Supportive schools, caring staff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23661"/>
                  </a:ext>
                </a:extLst>
              </a:tr>
              <a:tr h="69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Smaller</a:t>
                      </a:r>
                      <a:r>
                        <a:rPr lang="en-US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class sizes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Household</a:t>
                      </a:r>
                      <a:r>
                        <a:rPr lang="en-US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and student assets (family bonding, self-discovery)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18144"/>
                  </a:ext>
                </a:extLst>
              </a:tr>
              <a:tr h="69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Students following safety protocols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Technology supporting learning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91866"/>
                  </a:ext>
                </a:extLst>
              </a:tr>
              <a:tr h="698655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School communication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76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68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1EE06B-ECD3-404B-BB0B-CD38742D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45AE7F00-3E60-4C6D-A8EA-3D17CF27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163" y="1832978"/>
            <a:ext cx="9019674" cy="1985044"/>
          </a:xfrm>
        </p:spPr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Supports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8FC86-BC4A-48E8-9BB8-566F4ED20140}"/>
              </a:ext>
            </a:extLst>
          </p:cNvPr>
          <p:cNvSpPr txBox="1"/>
          <p:nvPr/>
        </p:nvSpPr>
        <p:spPr>
          <a:xfrm>
            <a:off x="1652337" y="2905853"/>
            <a:ext cx="74916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>
                <a:solidFill>
                  <a:srgbClr val="01528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  <a:endParaRPr lang="en-US" sz="6600">
              <a:solidFill>
                <a:srgbClr val="0152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4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7D8DB-F6D7-4CBF-9A1E-F8012628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94809" cy="6857999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2F6CDBC1-0735-460E-B512-B31DDA502FEE}"/>
              </a:ext>
            </a:extLst>
          </p:cNvPr>
          <p:cNvSpPr txBox="1">
            <a:spLocks/>
          </p:cNvSpPr>
          <p:nvPr/>
        </p:nvSpPr>
        <p:spPr>
          <a:xfrm>
            <a:off x="2121926" y="1371191"/>
            <a:ext cx="8707272" cy="121714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4800" b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F5563-BD8B-4DEE-BC2E-5B0FFF0F3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18" y="2424826"/>
            <a:ext cx="72502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 the chat box:</a:t>
            </a:r>
          </a:p>
          <a:p>
            <a:endParaRPr lang="en-US" sz="3200"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EDB96D-7D17-4027-8046-7F64DA630BF7}"/>
              </a:ext>
            </a:extLst>
          </p:cNvPr>
          <p:cNvSpPr txBox="1">
            <a:spLocks/>
          </p:cNvSpPr>
          <p:nvPr/>
        </p:nvSpPr>
        <p:spPr>
          <a:xfrm>
            <a:off x="-1128750" y="308439"/>
            <a:ext cx="11835148" cy="7451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Observations, Wonderings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883CD-369F-4DD1-9B45-822326FAAC67}"/>
              </a:ext>
            </a:extLst>
          </p:cNvPr>
          <p:cNvSpPr txBox="1"/>
          <p:nvPr/>
        </p:nvSpPr>
        <p:spPr>
          <a:xfrm>
            <a:off x="1854558" y="3174693"/>
            <a:ext cx="106402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1-2 things you </a:t>
            </a:r>
            <a:r>
              <a:rPr lang="en-US" sz="3200" b="1">
                <a:solidFill>
                  <a:srgbClr val="EE3E40"/>
                </a:solidFill>
                <a:latin typeface="Century Gothic" panose="020B0502020202020204" pitchFamily="34" charset="0"/>
              </a:rPr>
              <a:t>observe </a:t>
            </a:r>
            <a:r>
              <a:rPr lang="en-US" sz="3200">
                <a:latin typeface="Century Gothic" panose="020B0502020202020204" pitchFamily="34" charset="0"/>
              </a:rPr>
              <a:t>(facts)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1-2 things you </a:t>
            </a:r>
            <a:r>
              <a:rPr lang="en-US" sz="3200" b="1">
                <a:solidFill>
                  <a:srgbClr val="015186"/>
                </a:solidFill>
                <a:latin typeface="Century Gothic" panose="020B0502020202020204" pitchFamily="34" charset="0"/>
              </a:rPr>
              <a:t>wonder </a:t>
            </a:r>
            <a:r>
              <a:rPr lang="en-US" sz="3200">
                <a:latin typeface="Century Gothic" panose="020B0502020202020204" pitchFamily="34" charset="0"/>
              </a:rPr>
              <a:t>(reaction, interpretation)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01E2D-1658-4A5C-9FDA-BFCEAC681839}"/>
              </a:ext>
            </a:extLst>
          </p:cNvPr>
          <p:cNvSpPr txBox="1"/>
          <p:nvPr/>
        </p:nvSpPr>
        <p:spPr>
          <a:xfrm>
            <a:off x="2900218" y="5788194"/>
            <a:ext cx="7727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DDB307"/>
                </a:solidFill>
                <a:latin typeface="Century Gothic" panose="020B0502020202020204" pitchFamily="34" charset="0"/>
              </a:rPr>
              <a:t>But don’t press send until section ends</a:t>
            </a:r>
          </a:p>
        </p:txBody>
      </p:sp>
    </p:spTree>
    <p:extLst>
      <p:ext uri="{BB962C8B-B14F-4D97-AF65-F5344CB8AC3E}">
        <p14:creationId xmlns:p14="http://schemas.microsoft.com/office/powerpoint/2010/main" val="299390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1C347-8365-4888-BCAB-AE0BA3344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31" b="49490"/>
          <a:stretch/>
        </p:blipFill>
        <p:spPr>
          <a:xfrm>
            <a:off x="10015870" y="0"/>
            <a:ext cx="2176129" cy="210524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CF167C-A4B4-4FB2-9AF1-6B388E39A9F1}"/>
              </a:ext>
            </a:extLst>
          </p:cNvPr>
          <p:cNvGraphicFramePr>
            <a:graphicFrameLocks noGrp="1"/>
          </p:cNvGraphicFramePr>
          <p:nvPr/>
        </p:nvGraphicFramePr>
        <p:xfrm>
          <a:off x="150812" y="2410867"/>
          <a:ext cx="11890376" cy="3609499"/>
        </p:xfrm>
        <a:graphic>
          <a:graphicData uri="http://schemas.openxmlformats.org/drawingml/2006/table">
            <a:tbl>
              <a:tblPr/>
              <a:tblGrid>
                <a:gridCol w="1611313">
                  <a:extLst>
                    <a:ext uri="{9D8B030D-6E8A-4147-A177-3AD203B41FA5}">
                      <a16:colId xmlns:a16="http://schemas.microsoft.com/office/drawing/2014/main" val="3314610993"/>
                    </a:ext>
                  </a:extLst>
                </a:gridCol>
                <a:gridCol w="1110862">
                  <a:extLst>
                    <a:ext uri="{9D8B030D-6E8A-4147-A177-3AD203B41FA5}">
                      <a16:colId xmlns:a16="http://schemas.microsoft.com/office/drawing/2014/main" val="1370670751"/>
                    </a:ext>
                  </a:extLst>
                </a:gridCol>
                <a:gridCol w="1309743">
                  <a:extLst>
                    <a:ext uri="{9D8B030D-6E8A-4147-A177-3AD203B41FA5}">
                      <a16:colId xmlns:a16="http://schemas.microsoft.com/office/drawing/2014/main" val="1630561547"/>
                    </a:ext>
                  </a:extLst>
                </a:gridCol>
                <a:gridCol w="1309743">
                  <a:extLst>
                    <a:ext uri="{9D8B030D-6E8A-4147-A177-3AD203B41FA5}">
                      <a16:colId xmlns:a16="http://schemas.microsoft.com/office/drawing/2014/main" val="3983067627"/>
                    </a:ext>
                  </a:extLst>
                </a:gridCol>
                <a:gridCol w="1309743">
                  <a:extLst>
                    <a:ext uri="{9D8B030D-6E8A-4147-A177-3AD203B41FA5}">
                      <a16:colId xmlns:a16="http://schemas.microsoft.com/office/drawing/2014/main" val="1254153735"/>
                    </a:ext>
                  </a:extLst>
                </a:gridCol>
                <a:gridCol w="1309743">
                  <a:extLst>
                    <a:ext uri="{9D8B030D-6E8A-4147-A177-3AD203B41FA5}">
                      <a16:colId xmlns:a16="http://schemas.microsoft.com/office/drawing/2014/main" val="1802596041"/>
                    </a:ext>
                  </a:extLst>
                </a:gridCol>
                <a:gridCol w="1309743">
                  <a:extLst>
                    <a:ext uri="{9D8B030D-6E8A-4147-A177-3AD203B41FA5}">
                      <a16:colId xmlns:a16="http://schemas.microsoft.com/office/drawing/2014/main" val="1800326739"/>
                    </a:ext>
                  </a:extLst>
                </a:gridCol>
                <a:gridCol w="1309743">
                  <a:extLst>
                    <a:ext uri="{9D8B030D-6E8A-4147-A177-3AD203B41FA5}">
                      <a16:colId xmlns:a16="http://schemas.microsoft.com/office/drawing/2014/main" val="1777892807"/>
                    </a:ext>
                  </a:extLst>
                </a:gridCol>
                <a:gridCol w="1309743">
                  <a:extLst>
                    <a:ext uri="{9D8B030D-6E8A-4147-A177-3AD203B41FA5}">
                      <a16:colId xmlns:a16="http://schemas.microsoft.com/office/drawing/2014/main" val="2732118694"/>
                    </a:ext>
                  </a:extLst>
                </a:gridCol>
              </a:tblGrid>
              <a:tr h="1047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Family Attitudes towards Distance Learning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Family Attitudes towards In-Person Learning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 Person Learning Student Engagement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Distance Learning Student Engagement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Student Relationships with Teachers/Staff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Family 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Well-Being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Chronic Absenteeism Rates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Course Failure Rates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465626"/>
                  </a:ext>
                </a:extLst>
              </a:tr>
              <a:tr h="361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Asian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56511"/>
                  </a:ext>
                </a:extLst>
              </a:tr>
              <a:tr h="361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962793"/>
                  </a:ext>
                </a:extLst>
              </a:tr>
              <a:tr h="361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842896"/>
                  </a:ext>
                </a:extLst>
              </a:tr>
              <a:tr h="361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American Indian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16563"/>
                  </a:ext>
                </a:extLst>
              </a:tr>
              <a:tr h="361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Pacific Islander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2555"/>
                  </a:ext>
                </a:extLst>
              </a:tr>
              <a:tr h="361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20048"/>
                  </a:ext>
                </a:extLst>
              </a:tr>
              <a:tr h="361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Multiracial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3780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7C79B04-8433-4CA3-A502-B3620E74CD49}"/>
              </a:ext>
            </a:extLst>
          </p:cNvPr>
          <p:cNvSpPr txBox="1">
            <a:spLocks/>
          </p:cNvSpPr>
          <p:nvPr/>
        </p:nvSpPr>
        <p:spPr>
          <a:xfrm>
            <a:off x="-443851" y="307427"/>
            <a:ext cx="11835148" cy="7451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Data Connections:</a:t>
            </a:r>
          </a:p>
          <a:p>
            <a:pPr algn="ctr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Family Perceptions, Absenteeism, Failure Rates</a:t>
            </a:r>
          </a:p>
        </p:txBody>
      </p:sp>
    </p:spTree>
    <p:extLst>
      <p:ext uri="{BB962C8B-B14F-4D97-AF65-F5344CB8AC3E}">
        <p14:creationId xmlns:p14="http://schemas.microsoft.com/office/powerpoint/2010/main" val="265061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1C347-8365-4888-BCAB-AE0BA3344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31" b="49490"/>
          <a:stretch/>
        </p:blipFill>
        <p:spPr>
          <a:xfrm>
            <a:off x="10015870" y="0"/>
            <a:ext cx="2176129" cy="210524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7C79B04-8433-4CA3-A502-B3620E74CD49}"/>
              </a:ext>
            </a:extLst>
          </p:cNvPr>
          <p:cNvSpPr txBox="1">
            <a:spLocks/>
          </p:cNvSpPr>
          <p:nvPr/>
        </p:nvSpPr>
        <p:spPr>
          <a:xfrm>
            <a:off x="447571" y="426600"/>
            <a:ext cx="10506179" cy="74519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Data Connections:</a:t>
            </a:r>
          </a:p>
          <a:p>
            <a:pPr algn="ctr"/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Family Perceptions, Absenteeism, Failure Rates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A9E9A1-0C3A-4C0C-9159-613FF5A4A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74855"/>
              </p:ext>
            </p:extLst>
          </p:nvPr>
        </p:nvGraphicFramePr>
        <p:xfrm>
          <a:off x="163461" y="1828800"/>
          <a:ext cx="11865078" cy="4836702"/>
        </p:xfrm>
        <a:graphic>
          <a:graphicData uri="http://schemas.openxmlformats.org/drawingml/2006/table">
            <a:tbl>
              <a:tblPr/>
              <a:tblGrid>
                <a:gridCol w="1556597">
                  <a:extLst>
                    <a:ext uri="{9D8B030D-6E8A-4147-A177-3AD203B41FA5}">
                      <a16:colId xmlns:a16="http://schemas.microsoft.com/office/drawing/2014/main" val="274641417"/>
                    </a:ext>
                  </a:extLst>
                </a:gridCol>
                <a:gridCol w="1560567">
                  <a:extLst>
                    <a:ext uri="{9D8B030D-6E8A-4147-A177-3AD203B41FA5}">
                      <a16:colId xmlns:a16="http://schemas.microsoft.com/office/drawing/2014/main" val="2399525592"/>
                    </a:ext>
                  </a:extLst>
                </a:gridCol>
                <a:gridCol w="1667782">
                  <a:extLst>
                    <a:ext uri="{9D8B030D-6E8A-4147-A177-3AD203B41FA5}">
                      <a16:colId xmlns:a16="http://schemas.microsoft.com/office/drawing/2014/main" val="4294617282"/>
                    </a:ext>
                  </a:extLst>
                </a:gridCol>
                <a:gridCol w="1715432">
                  <a:extLst>
                    <a:ext uri="{9D8B030D-6E8A-4147-A177-3AD203B41FA5}">
                      <a16:colId xmlns:a16="http://schemas.microsoft.com/office/drawing/2014/main" val="1829670938"/>
                    </a:ext>
                  </a:extLst>
                </a:gridCol>
                <a:gridCol w="1369964">
                  <a:extLst>
                    <a:ext uri="{9D8B030D-6E8A-4147-A177-3AD203B41FA5}">
                      <a16:colId xmlns:a16="http://schemas.microsoft.com/office/drawing/2014/main" val="1504329188"/>
                    </a:ext>
                  </a:extLst>
                </a:gridCol>
                <a:gridCol w="1397760">
                  <a:extLst>
                    <a:ext uri="{9D8B030D-6E8A-4147-A177-3AD203B41FA5}">
                      <a16:colId xmlns:a16="http://schemas.microsoft.com/office/drawing/2014/main" val="3716528276"/>
                    </a:ext>
                  </a:extLst>
                </a:gridCol>
                <a:gridCol w="1369964">
                  <a:extLst>
                    <a:ext uri="{9D8B030D-6E8A-4147-A177-3AD203B41FA5}">
                      <a16:colId xmlns:a16="http://schemas.microsoft.com/office/drawing/2014/main" val="2691478709"/>
                    </a:ext>
                  </a:extLst>
                </a:gridCol>
                <a:gridCol w="1227012">
                  <a:extLst>
                    <a:ext uri="{9D8B030D-6E8A-4147-A177-3AD203B41FA5}">
                      <a16:colId xmlns:a16="http://schemas.microsoft.com/office/drawing/2014/main" val="4041807387"/>
                    </a:ext>
                  </a:extLst>
                </a:gridCol>
              </a:tblGrid>
              <a:tr h="1343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Family Perceptions of COVID-19 Safety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Family Perceptions of Distance Learning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Family Perceptions of In-Person Learning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Family Relationships with Teachers and Staff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Family </a:t>
                      </a: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Well-Being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Chronic Absenteeism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School Level Course Failure Rates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076246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Kindergarten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2390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49942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60676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28025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028311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82749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984681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7290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23661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08079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615661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64229"/>
                  </a:ext>
                </a:extLst>
              </a:tr>
              <a:tr h="26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620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8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8FAFEA-FF2C-46C8-8453-3A7EA812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152CA3CC-DB2F-4F4A-80BA-C22D7E31E5AF}"/>
              </a:ext>
            </a:extLst>
          </p:cNvPr>
          <p:cNvSpPr txBox="1">
            <a:spLocks/>
          </p:cNvSpPr>
          <p:nvPr/>
        </p:nvSpPr>
        <p:spPr>
          <a:xfrm>
            <a:off x="240798" y="2115"/>
            <a:ext cx="8641945" cy="1219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Century Gothic" panose="020B0502020202020204" pitchFamily="34" charset="0"/>
                <a:cs typeface="Arial" panose="020B0604020202020204" pitchFamily="34" charset="0"/>
              </a:rPr>
              <a:t>Reduced Momentum Nationwide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2CA22-3C48-422D-9A4E-C26A855417B5}"/>
              </a:ext>
            </a:extLst>
          </p:cNvPr>
          <p:cNvGrpSpPr/>
          <p:nvPr/>
        </p:nvGrpSpPr>
        <p:grpSpPr>
          <a:xfrm>
            <a:off x="283029" y="1036864"/>
            <a:ext cx="5812971" cy="1771650"/>
            <a:chOff x="114300" y="938893"/>
            <a:chExt cx="5812971" cy="17716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146054-74C4-493A-8D7C-446F6F294B23}"/>
                </a:ext>
              </a:extLst>
            </p:cNvPr>
            <p:cNvSpPr/>
            <p:nvPr/>
          </p:nvSpPr>
          <p:spPr>
            <a:xfrm>
              <a:off x="114300" y="938893"/>
              <a:ext cx="5812971" cy="1771650"/>
            </a:xfrm>
            <a:prstGeom prst="roundRect">
              <a:avLst>
                <a:gd name="adj" fmla="val 192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4DCD10B-38FE-4903-80D8-555F331B3BA4}"/>
                </a:ext>
              </a:extLst>
            </p:cNvPr>
            <p:cNvGrpSpPr/>
            <p:nvPr/>
          </p:nvGrpSpPr>
          <p:grpSpPr>
            <a:xfrm>
              <a:off x="412326" y="1221315"/>
              <a:ext cx="5172046" cy="1205421"/>
              <a:chOff x="412326" y="1221315"/>
              <a:chExt cx="5172046" cy="120542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92299E3-46D5-4FE7-AB30-D74B7E6BD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499" y="1221315"/>
                <a:ext cx="4697980" cy="64014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3C7AA07-3662-4FF2-838B-AAFF49757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326" y="1861456"/>
                <a:ext cx="5172046" cy="565280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B6A5217-E83D-42AC-9AFA-36FFDA392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173" y="1211603"/>
            <a:ext cx="3818776" cy="2946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F67634D-3BE3-41AB-9203-93DD897DB6D3}"/>
              </a:ext>
            </a:extLst>
          </p:cNvPr>
          <p:cNvGrpSpPr/>
          <p:nvPr/>
        </p:nvGrpSpPr>
        <p:grpSpPr>
          <a:xfrm>
            <a:off x="260592" y="2957438"/>
            <a:ext cx="5812971" cy="1771650"/>
            <a:chOff x="210732" y="4342429"/>
            <a:chExt cx="5812971" cy="177165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B867761-5293-4EE5-BE89-E85016887036}"/>
                </a:ext>
              </a:extLst>
            </p:cNvPr>
            <p:cNvSpPr/>
            <p:nvPr/>
          </p:nvSpPr>
          <p:spPr>
            <a:xfrm>
              <a:off x="210732" y="4342429"/>
              <a:ext cx="5812971" cy="1771650"/>
            </a:xfrm>
            <a:prstGeom prst="roundRect">
              <a:avLst>
                <a:gd name="adj" fmla="val 192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97B1F29-856C-4F38-B73C-187A611E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999" y="5376373"/>
              <a:ext cx="5357922" cy="475531"/>
            </a:xfrm>
            <a:prstGeom prst="rect">
              <a:avLst/>
            </a:prstGeom>
          </p:spPr>
        </p:pic>
        <p:pic>
          <p:nvPicPr>
            <p:cNvPr id="1026" name="Picture 2" descr="Image result for washingtonpost logo">
              <a:extLst>
                <a:ext uri="{FF2B5EF4-FFF2-40B4-BE49-F238E27FC236}">
                  <a16:creationId xmlns:a16="http://schemas.microsoft.com/office/drawing/2014/main" id="{16E3F659-4F8F-4BFD-B0A7-BE40911D2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65" y="4558125"/>
              <a:ext cx="4912883" cy="74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14B6847-264B-4C1A-8AE8-B45EDF8F3731}"/>
              </a:ext>
            </a:extLst>
          </p:cNvPr>
          <p:cNvSpPr/>
          <p:nvPr/>
        </p:nvSpPr>
        <p:spPr>
          <a:xfrm>
            <a:off x="258334" y="4944783"/>
            <a:ext cx="5812971" cy="1771650"/>
          </a:xfrm>
          <a:prstGeom prst="roundRect">
            <a:avLst>
              <a:gd name="adj" fmla="val 192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111235-F03B-4165-86B4-72686971A9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506" y="5848315"/>
            <a:ext cx="5772058" cy="5697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B2B6EE-64C1-432E-96F9-D079C35F6E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867" y="5124855"/>
            <a:ext cx="4633336" cy="72346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0203001-4EC4-4AAC-B924-33457B600871}"/>
              </a:ext>
            </a:extLst>
          </p:cNvPr>
          <p:cNvGrpSpPr/>
          <p:nvPr/>
        </p:nvGrpSpPr>
        <p:grpSpPr>
          <a:xfrm>
            <a:off x="6232087" y="4323174"/>
            <a:ext cx="5883123" cy="2375806"/>
            <a:chOff x="6212542" y="4147458"/>
            <a:chExt cx="5883123" cy="23758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553C6F8-0EBB-4DFF-ABAB-29BED9C92C2E}"/>
                </a:ext>
              </a:extLst>
            </p:cNvPr>
            <p:cNvSpPr/>
            <p:nvPr/>
          </p:nvSpPr>
          <p:spPr>
            <a:xfrm>
              <a:off x="6212542" y="4147458"/>
              <a:ext cx="5883123" cy="237580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Image result for education week logo">
              <a:extLst>
                <a:ext uri="{FF2B5EF4-FFF2-40B4-BE49-F238E27FC236}">
                  <a16:creationId xmlns:a16="http://schemas.microsoft.com/office/drawing/2014/main" id="{2A0BD49B-2841-40C6-96F2-E72D4B4D5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539" y="4161906"/>
              <a:ext cx="4833257" cy="113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402814B-C1E7-4191-81B6-F62F9FD7A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32087" y="4972053"/>
              <a:ext cx="5852160" cy="1484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52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43393B-51D1-7441-A6C6-08874CA1E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31" b="49490"/>
          <a:stretch/>
        </p:blipFill>
        <p:spPr>
          <a:xfrm>
            <a:off x="10015870" y="0"/>
            <a:ext cx="2176129" cy="2105247"/>
          </a:xfrm>
          <a:prstGeom prst="rect">
            <a:avLst/>
          </a:prstGeom>
        </p:spPr>
      </p:pic>
      <p:sp>
        <p:nvSpPr>
          <p:cNvPr id="4" name="AutoShape 4" descr="Free icon download | Undo arrow"/>
          <p:cNvSpPr>
            <a:spLocks noChangeAspect="1" noChangeArrowheads="1"/>
          </p:cNvSpPr>
          <p:nvPr/>
        </p:nvSpPr>
        <p:spPr bwMode="auto">
          <a:xfrm>
            <a:off x="155575" y="-144463"/>
            <a:ext cx="1253060" cy="12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D9A2B6-876E-BA4E-97E1-03F2393F0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9163"/>
            <a:ext cx="11518742" cy="808074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055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Work Stress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017227"/>
              </p:ext>
            </p:extLst>
          </p:nvPr>
        </p:nvGraphicFramePr>
        <p:xfrm>
          <a:off x="686088" y="1070863"/>
          <a:ext cx="10591511" cy="529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92C0075-3568-3443-9B90-C5287678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55" r="76628"/>
          <a:stretch/>
        </p:blipFill>
        <p:spPr>
          <a:xfrm>
            <a:off x="0" y="5787342"/>
            <a:ext cx="1834857" cy="10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0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84629-DB15-4977-B65B-1A337BD32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65" b="53071"/>
          <a:stretch/>
        </p:blipFill>
        <p:spPr>
          <a:xfrm rot="16200000">
            <a:off x="-158792" y="158793"/>
            <a:ext cx="2050690" cy="1733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C1CA6-74C0-4DB2-B384-18EF4B26868E}"/>
              </a:ext>
            </a:extLst>
          </p:cNvPr>
          <p:cNvSpPr txBox="1"/>
          <p:nvPr/>
        </p:nvSpPr>
        <p:spPr>
          <a:xfrm>
            <a:off x="-60384" y="440570"/>
            <a:ext cx="122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Words Students Use to Describe School This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385869-3B6B-4999-BB0A-E13344D39F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457864" y="1025345"/>
            <a:ext cx="9299276" cy="5655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649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84629-DB15-4977-B65B-1A337BD32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65" b="53071"/>
          <a:stretch/>
        </p:blipFill>
        <p:spPr>
          <a:xfrm rot="16200000">
            <a:off x="-158792" y="158793"/>
            <a:ext cx="2050690" cy="1733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C1CA6-74C0-4DB2-B384-18EF4B26868E}"/>
              </a:ext>
            </a:extLst>
          </p:cNvPr>
          <p:cNvSpPr txBox="1"/>
          <p:nvPr/>
        </p:nvSpPr>
        <p:spPr>
          <a:xfrm>
            <a:off x="1961705" y="10112"/>
            <a:ext cx="796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0151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Staff, Family, and Student Feedback</a:t>
            </a:r>
          </a:p>
          <a:p>
            <a:pPr algn="ctr"/>
            <a:r>
              <a:rPr lang="en-US" sz="3000" spc="0">
                <a:solidFill>
                  <a:srgbClr val="015186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(Emotional Well-Being)</a:t>
            </a:r>
            <a:endParaRPr lang="en-US" sz="3000">
              <a:solidFill>
                <a:srgbClr val="0151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5985A-93B2-4D8C-8D76-E4E3A01CD1B1}"/>
              </a:ext>
            </a:extLst>
          </p:cNvPr>
          <p:cNvSpPr txBox="1"/>
          <p:nvPr/>
        </p:nvSpPr>
        <p:spPr>
          <a:xfrm>
            <a:off x="0" y="957196"/>
            <a:ext cx="12085608" cy="5868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Staff</a:t>
            </a:r>
            <a:r>
              <a:rPr lang="en-US" sz="1800" b="1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“I have never been in such a </a:t>
            </a:r>
            <a:r>
              <a:rPr lang="en-US" sz="1800" b="1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hopeless, exhausted</a:t>
            </a:r>
            <a:r>
              <a:rPr lang="en-US" sz="1800" b="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emotionally deficient atmosphere as I am in now.”  Staff worry about their students’ well-being, “The </a:t>
            </a:r>
            <a:r>
              <a:rPr lang="en-US" sz="1800" b="1" spc="0">
                <a:solidFill>
                  <a:srgbClr val="EE3E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level of trauma and lack of resources </a:t>
            </a:r>
            <a:r>
              <a:rPr lang="en-US" sz="1800" b="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seems to be severely under appreciated. The students are watching siblings and dealing with abuse.”</a:t>
            </a:r>
            <a:endParaRPr lang="en-US" sz="1800" b="1" spc="10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spc="0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Families</a:t>
            </a:r>
            <a:r>
              <a:rPr lang="en-US" sz="1800" b="1" spc="0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“My child isn't adapting well to the distance learning and </a:t>
            </a:r>
            <a:r>
              <a:rPr lang="en-US" sz="1800" b="1" spc="0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not getting any one on one time with the teacher</a:t>
            </a:r>
            <a:r>
              <a:rPr lang="en-US" sz="1800" b="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She is </a:t>
            </a:r>
            <a:r>
              <a:rPr lang="en-US" sz="1800" b="1" spc="0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falling behind </a:t>
            </a:r>
            <a:r>
              <a:rPr lang="en-US" sz="1800" b="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and is no longer invested in learning.” Even in-person learners are affected, “[My child’s] daily </a:t>
            </a:r>
            <a:r>
              <a:rPr lang="en-US" sz="1800" b="1" spc="0">
                <a:solidFill>
                  <a:srgbClr val="2F5597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anxiety of them possibly coming home sick</a:t>
            </a:r>
            <a:r>
              <a:rPr lang="en-US" sz="1800" b="0" spc="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It distracts them from focusing on schoolwork.” </a:t>
            </a:r>
            <a:endParaRPr lang="en-US" sz="1800" b="1" spc="10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977900" marR="0" indent="-520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Students</a:t>
            </a:r>
            <a:r>
              <a:rPr lang="en-US" sz="1800" b="1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80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b="1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I'm not emotionally healthy</a:t>
            </a:r>
            <a:r>
              <a:rPr lang="en-US" sz="180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…But if I listen to music I'm okay for a little while.” </a:t>
            </a:r>
          </a:p>
          <a:p>
            <a:pPr marL="977900" marR="0" indent="-520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	They want </a:t>
            </a:r>
            <a:r>
              <a:rPr lang="en-US" sz="1800" b="1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more opportunities to connect with teachers and their peers</a:t>
            </a:r>
            <a:r>
              <a:rPr lang="en-US" sz="180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but struggle asking for help, “A few days ago, my teacher asked a few people if they were ok and we all said good because it’s hard to tell everyone how you feel. Especially in front of everyone in that zoom.” </a:t>
            </a:r>
            <a:r>
              <a:rPr lang="en-US">
                <a:solidFill>
                  <a:srgbClr val="2621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Students want to reach out to other students who need support, but need a platform.</a:t>
            </a:r>
            <a:endParaRPr lang="en-US" sz="1800">
              <a:solidFill>
                <a:srgbClr val="262140"/>
              </a:solidFill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977900" marR="0" indent="-520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(#notalone #wearehereforyou #howareyoureally</a:t>
            </a:r>
            <a:r>
              <a:rPr lang="en-US" sz="2400">
                <a:solidFill>
                  <a:srgbClr val="26214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?! </a:t>
            </a:r>
            <a:r>
              <a:rPr lang="en-US" sz="2400" b="1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#</a:t>
            </a:r>
            <a:r>
              <a:rPr lang="en-US" sz="2400" b="1" err="1">
                <a:solidFill>
                  <a:srgbClr val="A3801D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Y'allAreTheFirstHumansI'veSeenInALongTime</a:t>
            </a:r>
            <a:r>
              <a:rPr lang="en-US" sz="2400">
                <a:solidFill>
                  <a:srgbClr val="26214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320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9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4EC5A8323E241AC6570AE9BD418D4" ma:contentTypeVersion="4" ma:contentTypeDescription="Create a new document." ma:contentTypeScope="" ma:versionID="0b3e2d5da6bb375268d791389eb70726">
  <xsd:schema xmlns:xsd="http://www.w3.org/2001/XMLSchema" xmlns:xs="http://www.w3.org/2001/XMLSchema" xmlns:p="http://schemas.microsoft.com/office/2006/metadata/properties" xmlns:ns2="66adcace-6908-41f7-8722-5722c8e2fb4d" targetNamespace="http://schemas.microsoft.com/office/2006/metadata/properties" ma:root="true" ma:fieldsID="a9474eb2b2d6bfe9abaed04b2a2f4ef1" ns2:_="">
    <xsd:import namespace="66adcace-6908-41f7-8722-5722c8e2fb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dcace-6908-41f7-8722-5722c8e2fb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666759-2EDD-4F6A-BBD4-2EBC582B5559}">
  <ds:schemaRefs>
    <ds:schemaRef ds:uri="66adcace-6908-41f7-8722-5722c8e2fb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EFD98A-3AAD-4F5D-B2BC-AEB29B370708}">
  <ds:schemaRefs>
    <ds:schemaRef ds:uri="66adcace-6908-41f7-8722-5722c8e2fb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5768CD-C107-495D-B56A-F79C9A2DEE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1738</Words>
  <Application>Microsoft Macintosh PowerPoint</Application>
  <PresentationFormat>Widescreen</PresentationFormat>
  <Paragraphs>374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Staff Work 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Staff Perspectives on Student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Supports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Gillis, Melissa</dc:creator>
  <cp:lastModifiedBy>Davidson, Laura</cp:lastModifiedBy>
  <cp:revision>3</cp:revision>
  <cp:lastPrinted>2021-01-19T04:51:43Z</cp:lastPrinted>
  <dcterms:created xsi:type="dcterms:W3CDTF">2020-08-28T19:00:20Z</dcterms:created>
  <dcterms:modified xsi:type="dcterms:W3CDTF">2021-02-17T23:23:09Z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0x010100BA34EC5A8323E241AC6570AE9BD418D4</vt:lpwstr>
  </property>
</Properties>
</file>